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2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3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63" r:id="rId5"/>
    <p:sldId id="311" r:id="rId6"/>
    <p:sldId id="313" r:id="rId7"/>
    <p:sldId id="260" r:id="rId8"/>
    <p:sldId id="261" r:id="rId9"/>
    <p:sldId id="262" r:id="rId10"/>
    <p:sldId id="265" r:id="rId11"/>
    <p:sldId id="264" r:id="rId12"/>
    <p:sldId id="272" r:id="rId13"/>
    <p:sldId id="266" r:id="rId14"/>
    <p:sldId id="267" r:id="rId15"/>
    <p:sldId id="268" r:id="rId16"/>
    <p:sldId id="269" r:id="rId17"/>
    <p:sldId id="270" r:id="rId18"/>
    <p:sldId id="271" r:id="rId19"/>
    <p:sldId id="312" r:id="rId20"/>
    <p:sldId id="274" r:id="rId21"/>
    <p:sldId id="276" r:id="rId22"/>
    <p:sldId id="273" r:id="rId23"/>
    <p:sldId id="278" r:id="rId24"/>
    <p:sldId id="275" r:id="rId25"/>
    <p:sldId id="280" r:id="rId26"/>
    <p:sldId id="279" r:id="rId27"/>
    <p:sldId id="277" r:id="rId28"/>
    <p:sldId id="289" r:id="rId29"/>
    <p:sldId id="308" r:id="rId30"/>
    <p:sldId id="309" r:id="rId31"/>
    <p:sldId id="310" r:id="rId32"/>
    <p:sldId id="284" r:id="rId33"/>
    <p:sldId id="286" r:id="rId34"/>
    <p:sldId id="287" r:id="rId35"/>
    <p:sldId id="288" r:id="rId36"/>
    <p:sldId id="285" r:id="rId37"/>
    <p:sldId id="290" r:id="rId38"/>
    <p:sldId id="303" r:id="rId39"/>
    <p:sldId id="298" r:id="rId40"/>
    <p:sldId id="299" r:id="rId41"/>
    <p:sldId id="300" r:id="rId42"/>
    <p:sldId id="301" r:id="rId43"/>
    <p:sldId id="304" r:id="rId44"/>
    <p:sldId id="305" r:id="rId45"/>
    <p:sldId id="293" r:id="rId46"/>
    <p:sldId id="294" r:id="rId47"/>
    <p:sldId id="295" r:id="rId48"/>
    <p:sldId id="306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4660"/>
  </p:normalViewPr>
  <p:slideViewPr>
    <p:cSldViewPr snapToGrid="0" snapToObjects="1">
      <p:cViewPr>
        <p:scale>
          <a:sx n="155" d="100"/>
          <a:sy n="155" d="100"/>
        </p:scale>
        <p:origin x="-1768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8.emf"/><Relationship Id="rId5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33.emf"/><Relationship Id="rId2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8.emf"/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8.emf"/><Relationship Id="rId5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19.emf"/><Relationship Id="rId3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15.emf"/><Relationship Id="rId6" Type="http://schemas.openxmlformats.org/officeDocument/2006/relationships/image" Target="../media/image28.emf"/><Relationship Id="rId1" Type="http://schemas.openxmlformats.org/officeDocument/2006/relationships/image" Target="../media/image25.emf"/><Relationship Id="rId2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1/6/15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1054E-58D0-F24D-9054-8231A9C9B3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1054E-58D0-F24D-9054-8231A9C9B3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5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1054E-58D0-F24D-9054-8231A9C9B3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E2527-D70C-FF41-A8B0-7C6A28744F98}" type="datetimeFigureOut">
              <a:rPr lang="en-US" smtClean="0"/>
              <a:t>1/6/15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7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6.bin"/><Relationship Id="rId11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.bin"/><Relationship Id="rId12" Type="http://schemas.openxmlformats.org/officeDocument/2006/relationships/image" Target="../media/image15.emf"/><Relationship Id="rId13" Type="http://schemas.openxmlformats.org/officeDocument/2006/relationships/oleObject" Target="../embeddings/oleObject23.bin"/><Relationship Id="rId14" Type="http://schemas.openxmlformats.org/officeDocument/2006/relationships/image" Target="../media/image2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3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2.bin"/><Relationship Id="rId12" Type="http://schemas.openxmlformats.org/officeDocument/2006/relationships/image" Target="../media/image2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31.bin"/><Relationship Id="rId10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37.bin"/><Relationship Id="rId8" Type="http://schemas.openxmlformats.org/officeDocument/2006/relationships/image" Target="../media/image3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38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39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20.emf"/><Relationship Id="rId11" Type="http://schemas.openxmlformats.org/officeDocument/2006/relationships/image" Target="../media/image46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isongyue.com/courses/cs155" TargetMode="External"/><Relationship Id="rId3" Type="http://schemas.openxmlformats.org/officeDocument/2006/relationships/hyperlink" Target="http://www.yisongyue.co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urses.caltech.edu/course/view.php?id=178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1:</a:t>
            </a:r>
          </a:p>
          <a:p>
            <a:r>
              <a:rPr lang="en-US" dirty="0" err="1" smtClean="0"/>
              <a:t>Administrivia</a:t>
            </a:r>
            <a:r>
              <a:rPr lang="en-US" dirty="0" smtClean="0"/>
              <a:t> &amp;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943" y="2289626"/>
            <a:ext cx="4898572" cy="3138713"/>
          </a:xfrm>
          <a:ln w="50800"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endParaRPr lang="en-US" sz="1200" dirty="0" smtClean="0"/>
          </a:p>
          <a:p>
            <a:pPr marL="0" indent="0" algn="ctr">
              <a:buNone/>
            </a:pPr>
            <a:r>
              <a:rPr lang="en-US" sz="3600" dirty="0" smtClean="0"/>
              <a:t>Process of Converting </a:t>
            </a:r>
          </a:p>
          <a:p>
            <a:pPr marL="0" indent="0" algn="ctr">
              <a:buNone/>
            </a:pPr>
            <a:endParaRPr lang="en-US" sz="1200" dirty="0" smtClean="0"/>
          </a:p>
          <a:p>
            <a:pPr marL="0" indent="0" algn="ctr">
              <a:buNone/>
            </a:pPr>
            <a:r>
              <a:rPr lang="en-US" sz="3600" dirty="0">
                <a:solidFill>
                  <a:srgbClr val="953735"/>
                </a:solidFill>
              </a:rPr>
              <a:t>D</a:t>
            </a:r>
            <a:r>
              <a:rPr lang="en-US" sz="3600" dirty="0" smtClean="0">
                <a:solidFill>
                  <a:srgbClr val="953735"/>
                </a:solidFill>
              </a:rPr>
              <a:t>ata </a:t>
            </a:r>
            <a:r>
              <a:rPr lang="en-US" sz="3600" dirty="0" smtClean="0"/>
              <a:t>&amp; </a:t>
            </a:r>
            <a:r>
              <a:rPr lang="en-US" sz="3600" dirty="0">
                <a:solidFill>
                  <a:srgbClr val="953735"/>
                </a:solidFill>
              </a:rPr>
              <a:t>E</a:t>
            </a:r>
            <a:r>
              <a:rPr lang="en-US" sz="3600" dirty="0" smtClean="0">
                <a:solidFill>
                  <a:srgbClr val="953735"/>
                </a:solidFill>
              </a:rPr>
              <a:t>xperience </a:t>
            </a:r>
          </a:p>
          <a:p>
            <a:pPr marL="0" indent="0" algn="ctr">
              <a:buNone/>
            </a:pPr>
            <a:endParaRPr lang="en-US" sz="1200" dirty="0" smtClean="0"/>
          </a:p>
          <a:p>
            <a:pPr marL="0" indent="0" algn="ctr">
              <a:buNone/>
            </a:pPr>
            <a:r>
              <a:rPr lang="en-US" sz="3600" dirty="0" smtClean="0"/>
              <a:t>Into </a:t>
            </a:r>
            <a:r>
              <a:rPr lang="en-US" sz="3600" dirty="0" smtClean="0">
                <a:solidFill>
                  <a:srgbClr val="953735"/>
                </a:solidFill>
              </a:rPr>
              <a:t>Knowledge</a:t>
            </a:r>
            <a:endParaRPr lang="en-US" sz="3600" dirty="0">
              <a:solidFill>
                <a:srgbClr val="95373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&amp; Data Mining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61974" y="3332993"/>
            <a:ext cx="2119085" cy="1121093"/>
            <a:chOff x="94344" y="3011714"/>
            <a:chExt cx="2119085" cy="1121093"/>
          </a:xfrm>
        </p:grpSpPr>
        <p:sp>
          <p:nvSpPr>
            <p:cNvPr id="10" name="Cloud 9"/>
            <p:cNvSpPr/>
            <p:nvPr/>
          </p:nvSpPr>
          <p:spPr>
            <a:xfrm>
              <a:off x="94344" y="3011714"/>
              <a:ext cx="2119085" cy="1121093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135" y="3628433"/>
              <a:ext cx="266592" cy="199411"/>
            </a:xfrm>
            <a:prstGeom prst="rect">
              <a:avLst/>
            </a:prstGeom>
            <a:ln w="25400">
              <a:solidFill>
                <a:schemeClr val="tx2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098" y="3255120"/>
              <a:ext cx="527419" cy="257741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56449" y="3170234"/>
              <a:ext cx="297957" cy="223468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9211" y="3671529"/>
              <a:ext cx="482306" cy="226684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714" y="3225199"/>
              <a:ext cx="293473" cy="287662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694" y="3671528"/>
              <a:ext cx="301008" cy="215351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635141" y="1487140"/>
            <a:ext cx="36918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Computer Algorithm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7429" y="5682343"/>
            <a:ext cx="2727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953735"/>
                </a:solidFill>
              </a:rPr>
              <a:t>Computer Model</a:t>
            </a:r>
            <a:endParaRPr lang="en-US" sz="2800" b="1" dirty="0">
              <a:solidFill>
                <a:srgbClr val="953735"/>
              </a:solidFill>
            </a:endParaRPr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>
            <a:off x="2481059" y="2071916"/>
            <a:ext cx="566941" cy="63499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</p:cNvCxnSpPr>
          <p:nvPr/>
        </p:nvCxnSpPr>
        <p:spPr>
          <a:xfrm flipH="1" flipV="1">
            <a:off x="5834743" y="5014686"/>
            <a:ext cx="536589" cy="66765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6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</a:t>
            </a:r>
            <a:r>
              <a:rPr lang="en-US" dirty="0" err="1" smtClean="0"/>
              <a:t>vs</a:t>
            </a:r>
            <a:r>
              <a:rPr lang="en-US" dirty="0" smtClean="0"/>
              <a:t> 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955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ML focuses more on algorithms</a:t>
            </a:r>
          </a:p>
          <a:p>
            <a:pPr lvl="1"/>
            <a:r>
              <a:rPr lang="en-US" dirty="0" smtClean="0"/>
              <a:t>Typically more rigorous</a:t>
            </a:r>
          </a:p>
          <a:p>
            <a:pPr lvl="1"/>
            <a:r>
              <a:rPr lang="en-US" dirty="0" smtClean="0"/>
              <a:t>Also on analysis (learning theory)</a:t>
            </a:r>
          </a:p>
          <a:p>
            <a:endParaRPr lang="en-US" dirty="0"/>
          </a:p>
          <a:p>
            <a:r>
              <a:rPr lang="en-US" b="1" dirty="0" smtClean="0"/>
              <a:t>DM focuses more on knowledge extraction</a:t>
            </a:r>
          </a:p>
          <a:p>
            <a:pPr lvl="1"/>
            <a:r>
              <a:rPr lang="en-US" dirty="0" smtClean="0"/>
              <a:t>Typically uses ML algorithms</a:t>
            </a:r>
          </a:p>
          <a:p>
            <a:pPr lvl="1"/>
            <a:r>
              <a:rPr lang="en-US" dirty="0" smtClean="0"/>
              <a:t>Knowledge should be human-understandable</a:t>
            </a:r>
          </a:p>
          <a:p>
            <a:pPr lvl="1"/>
            <a:endParaRPr lang="en-US" dirty="0"/>
          </a:p>
          <a:p>
            <a:r>
              <a:rPr lang="en-US" b="1" dirty="0" smtClean="0"/>
              <a:t>Huge overlap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12719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over basics (this week)</a:t>
            </a:r>
          </a:p>
          <a:p>
            <a:endParaRPr lang="en-US" sz="2400" dirty="0"/>
          </a:p>
          <a:p>
            <a:r>
              <a:rPr lang="en-US" dirty="0" smtClean="0"/>
              <a:t>Modern techniques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dirty="0" smtClean="0"/>
              <a:t>Lasso</a:t>
            </a:r>
          </a:p>
          <a:p>
            <a:pPr lvl="1"/>
            <a:r>
              <a:rPr lang="en-US" dirty="0" smtClean="0"/>
              <a:t>HMMs &amp; Graphical Models</a:t>
            </a:r>
          </a:p>
          <a:p>
            <a:pPr lvl="1"/>
            <a:r>
              <a:rPr lang="en-US" dirty="0" smtClean="0"/>
              <a:t>Ensemble Methods (boosting)</a:t>
            </a:r>
          </a:p>
          <a:p>
            <a:pPr lvl="1"/>
            <a:r>
              <a:rPr lang="en-US" dirty="0" smtClean="0"/>
              <a:t>Latent factor models, topic models, deep learning</a:t>
            </a:r>
          </a:p>
          <a:p>
            <a:pPr lvl="1"/>
            <a:r>
              <a:rPr lang="en-US" dirty="0" smtClean="0"/>
              <a:t>Semi-supervised &amp; active learning.</a:t>
            </a:r>
          </a:p>
        </p:txBody>
      </p:sp>
    </p:spTree>
    <p:extLst>
      <p:ext uri="{BB962C8B-B14F-4D97-AF65-F5344CB8AC3E}">
        <p14:creationId xmlns:p14="http://schemas.microsoft.com/office/powerpoint/2010/main" val="255588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Example: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Spam Filtering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Goal: </a:t>
            </a:r>
            <a:r>
              <a:rPr lang="en-US" dirty="0" smtClean="0"/>
              <a:t>write a program to filter spam.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3772" y="2538233"/>
            <a:ext cx="2184401" cy="2021998"/>
            <a:chOff x="1955800" y="4041748"/>
            <a:chExt cx="2550483" cy="23349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5800" y="4041748"/>
              <a:ext cx="2550483" cy="233492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141663" y="4214037"/>
              <a:ext cx="2241719" cy="668064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800000"/>
                  </a:solidFill>
                  <a:latin typeface="Times"/>
                  <a:cs typeface="Times"/>
                </a:rPr>
                <a:t>Viagra, Cialis, Levitra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79767" y="2538233"/>
            <a:ext cx="2184401" cy="2021998"/>
            <a:chOff x="1955800" y="4041748"/>
            <a:chExt cx="2550483" cy="233492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5800" y="4041748"/>
              <a:ext cx="2550483" cy="233492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141663" y="4214038"/>
              <a:ext cx="2241719" cy="1031301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800000"/>
                  </a:solidFill>
                  <a:latin typeface="Times"/>
                  <a:cs typeface="Times"/>
                </a:rPr>
                <a:t>Reminder: homework due tomorrow.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4229" y="2538233"/>
            <a:ext cx="2184401" cy="2021998"/>
            <a:chOff x="1955800" y="4041748"/>
            <a:chExt cx="2550483" cy="233492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5800" y="4041748"/>
              <a:ext cx="2550483" cy="233492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141663" y="4214037"/>
              <a:ext cx="2241719" cy="668064"/>
            </a:xfrm>
            <a:prstGeom prst="rect">
              <a:avLst/>
            </a:prstGeom>
            <a:solidFill>
              <a:schemeClr val="bg1"/>
            </a:solidFill>
            <a:ln w="38100">
              <a:noFill/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800000"/>
                  </a:solidFill>
                  <a:latin typeface="Times"/>
                  <a:cs typeface="Times"/>
                </a:rPr>
                <a:t>Nigerian Prince in Need of Help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78857" y="480422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1885" y="480422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0972" y="4804229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1586539" y="1351288"/>
            <a:ext cx="5776687" cy="45937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dirty="0" smtClean="0">
                <a:solidFill>
                  <a:schemeClr val="tx1"/>
                </a:solidFill>
              </a:rPr>
              <a:t>FUNCTION </a:t>
            </a:r>
            <a:r>
              <a:rPr lang="en-US" dirty="0" err="1" smtClean="0">
                <a:solidFill>
                  <a:schemeClr val="tx1"/>
                </a:solidFill>
              </a:rPr>
              <a:t>SpamFilter</a:t>
            </a:r>
            <a:r>
              <a:rPr lang="en-US" dirty="0" smtClean="0">
                <a:solidFill>
                  <a:schemeClr val="tx1"/>
                </a:solidFill>
              </a:rPr>
              <a:t>(string document)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{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IF(“Viagra” in document)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RETURN TRUE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ELSE IF(“NIGERIAN PRINCE” in document)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RETURN TRUE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ELSE IF(“Homework” in document)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RETURN FALSE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ELSE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	RETURN FALSE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END IF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567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Spam Filtering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for humans to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recognize</a:t>
            </a:r>
          </a:p>
          <a:p>
            <a:endParaRPr lang="en-US" dirty="0"/>
          </a:p>
          <a:p>
            <a:r>
              <a:rPr lang="en-US" dirty="0" smtClean="0"/>
              <a:t>Hard for humans to </a:t>
            </a:r>
            <a:r>
              <a:rPr lang="en-US" dirty="0" smtClean="0">
                <a:solidFill>
                  <a:srgbClr val="953735"/>
                </a:solidFill>
              </a:rPr>
              <a:t>write down algorithm</a:t>
            </a:r>
          </a:p>
          <a:p>
            <a:endParaRPr lang="en-US" dirty="0"/>
          </a:p>
          <a:p>
            <a:r>
              <a:rPr lang="en-US" dirty="0" smtClean="0"/>
              <a:t>Lots of IF statements!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88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</a:t>
            </a:r>
            <a:r>
              <a:rPr lang="en-US" dirty="0" smtClean="0"/>
              <a:t>to the Rescue!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028626"/>
            <a:ext cx="631371" cy="584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247217"/>
            <a:ext cx="631371" cy="5844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5140163"/>
            <a:ext cx="631371" cy="5844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4519447"/>
            <a:ext cx="631371" cy="5844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648272"/>
            <a:ext cx="631371" cy="5844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876958"/>
            <a:ext cx="631371" cy="5844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05426" y="209000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5426" y="270407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83655" y="3304670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83655" y="3970503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705426" y="457629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5426" y="519035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5400000">
            <a:off x="1498131" y="5701506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3164114" y="5799103"/>
            <a:ext cx="2630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953735"/>
                </a:solidFill>
              </a:rPr>
              <a:t>Labeled by Humans</a:t>
            </a:r>
            <a:endParaRPr lang="en-US" sz="2400" dirty="0">
              <a:solidFill>
                <a:srgbClr val="953735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830286" y="5190360"/>
            <a:ext cx="763528" cy="60874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93814" y="2232366"/>
            <a:ext cx="50929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Build a Generic Representation</a:t>
            </a:r>
          </a:p>
          <a:p>
            <a:endParaRPr lang="en-US" sz="2800" dirty="0"/>
          </a:p>
          <a:p>
            <a:r>
              <a:rPr lang="en-US" sz="2800" dirty="0" smtClean="0"/>
              <a:t>Run a Generic Learning Algorithm</a:t>
            </a:r>
          </a:p>
          <a:p>
            <a:endParaRPr lang="en-US" sz="2800" dirty="0"/>
          </a:p>
          <a:p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smtClean="0"/>
              <a:t>Classification Model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863600" y="1388609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Training Set</a:t>
            </a:r>
            <a:endParaRPr lang="en-US" sz="32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4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 Representation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028626"/>
            <a:ext cx="631371" cy="584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247217"/>
            <a:ext cx="631371" cy="584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5140163"/>
            <a:ext cx="631371" cy="584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4519447"/>
            <a:ext cx="631371" cy="584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648272"/>
            <a:ext cx="631371" cy="584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876958"/>
            <a:ext cx="631371" cy="5844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400000">
            <a:off x="1498131" y="5701506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863600" y="1388609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953735"/>
                </a:solidFill>
              </a:rPr>
              <a:t>Training Set</a:t>
            </a:r>
            <a:endParaRPr lang="en-US" sz="3200" b="1" dirty="0">
              <a:solidFill>
                <a:srgbClr val="953735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1252" y="2119038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(0,0,0,1,1,1)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105768" y="2739246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(1,0,0,1,0,0)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91252" y="3347798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(1,0,1,0,1,0)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105768" y="3959702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(0,1,1,0,1,0)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91252" y="4630010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(1,0,1,1,0,1)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105768" y="5235703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(1,0,0,0,0,1)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705426" y="209000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05426" y="270407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3655" y="3304670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83655" y="3970503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05426" y="457629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05426" y="519035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309" y="1417638"/>
            <a:ext cx="24254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Bag of Words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 rot="5400000">
            <a:off x="4515329" y="5701507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43" name="TextBox 42"/>
          <p:cNvSpPr txBox="1"/>
          <p:nvPr/>
        </p:nvSpPr>
        <p:spPr>
          <a:xfrm>
            <a:off x="6234646" y="2462507"/>
            <a:ext cx="25296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“Feature Vector”</a:t>
            </a:r>
          </a:p>
          <a:p>
            <a:endParaRPr lang="en-US" sz="2400" dirty="0" smtClean="0"/>
          </a:p>
          <a:p>
            <a:r>
              <a:rPr lang="en-US" sz="2400" dirty="0" smtClean="0"/>
              <a:t>One feature for 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ach word in the </a:t>
            </a:r>
          </a:p>
          <a:p>
            <a:r>
              <a:rPr lang="en-US" sz="2400" dirty="0"/>
              <a:t>v</a:t>
            </a:r>
            <a:r>
              <a:rPr lang="en-US" sz="2400" dirty="0" smtClean="0"/>
              <a:t>ocabulary</a:t>
            </a:r>
          </a:p>
          <a:p>
            <a:endParaRPr lang="en-US" sz="2400" dirty="0"/>
          </a:p>
          <a:p>
            <a:r>
              <a:rPr lang="en-US" sz="2400" dirty="0" smtClean="0"/>
              <a:t>In practice 10k-1M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22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34" grpId="0"/>
      <p:bldP spid="42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Linear Models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7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Let x denote the bag-of-words for an email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E.g., x = (1,1,0,0,1,1)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Linear Classifier: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f(</a:t>
            </a:r>
            <a:r>
              <a:rPr lang="en-US" dirty="0" err="1" smtClean="0"/>
              <a:t>x|w,b</a:t>
            </a:r>
            <a:r>
              <a:rPr lang="en-US" dirty="0" smtClean="0"/>
              <a:t>) = sign(</a:t>
            </a:r>
            <a:r>
              <a:rPr lang="en-US" dirty="0" err="1" smtClean="0"/>
              <a:t>w</a:t>
            </a:r>
            <a:r>
              <a:rPr lang="en-US" baseline="30000" dirty="0" err="1" smtClean="0"/>
              <a:t>T</a:t>
            </a:r>
            <a:r>
              <a:rPr lang="en-US" dirty="0" err="1" smtClean="0"/>
              <a:t>x</a:t>
            </a:r>
            <a:r>
              <a:rPr lang="en-US" dirty="0" smtClean="0"/>
              <a:t> – b)</a:t>
            </a:r>
          </a:p>
          <a:p>
            <a:pPr marL="0" indent="0">
              <a:buNone/>
            </a:pPr>
            <a:r>
              <a:rPr lang="en-US" dirty="0" smtClean="0"/>
              <a:t>                = sign(w</a:t>
            </a:r>
            <a:r>
              <a:rPr lang="en-US" baseline="-25000" dirty="0" smtClean="0"/>
              <a:t>1</a:t>
            </a:r>
            <a:r>
              <a:rPr lang="en-US" dirty="0" smtClean="0"/>
              <a:t>*x</a:t>
            </a:r>
            <a:r>
              <a:rPr lang="en-US" baseline="-25000" dirty="0" smtClean="0"/>
              <a:t>1</a:t>
            </a:r>
            <a:r>
              <a:rPr lang="en-US" dirty="0" smtClean="0"/>
              <a:t> + … w</a:t>
            </a:r>
            <a:r>
              <a:rPr lang="en-US" baseline="-25000" dirty="0" smtClean="0"/>
              <a:t>6</a:t>
            </a:r>
            <a:r>
              <a:rPr lang="en-US" dirty="0" smtClean="0"/>
              <a:t>*x</a:t>
            </a:r>
            <a:r>
              <a:rPr lang="en-US" baseline="-25000" dirty="0" smtClean="0"/>
              <a:t>6</a:t>
            </a:r>
            <a:r>
              <a:rPr lang="en-US" dirty="0" smtClean="0"/>
              <a:t> – 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FFFFFF"/>
                </a:solidFill>
              </a:rPr>
              <a:t>Goal:</a:t>
            </a:r>
            <a:r>
              <a:rPr lang="en-US" dirty="0" smtClean="0">
                <a:solidFill>
                  <a:srgbClr val="FFFFFF"/>
                </a:solidFill>
              </a:rPr>
              <a:t> learn (</a:t>
            </a:r>
            <a:r>
              <a:rPr lang="en-US" dirty="0" err="1" smtClean="0">
                <a:solidFill>
                  <a:srgbClr val="FFFFFF"/>
                </a:solidFill>
              </a:rPr>
              <a:t>w,b</a:t>
            </a:r>
            <a:r>
              <a:rPr lang="en-US" dirty="0" smtClean="0">
                <a:solidFill>
                  <a:srgbClr val="FFFFFF"/>
                </a:solidFill>
              </a:rPr>
              <a:t>) using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9805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Learning Goal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028626"/>
            <a:ext cx="631371" cy="584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247217"/>
            <a:ext cx="631371" cy="584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5140163"/>
            <a:ext cx="631371" cy="584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4519447"/>
            <a:ext cx="631371" cy="584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648272"/>
            <a:ext cx="631371" cy="584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876958"/>
            <a:ext cx="631371" cy="5844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400000">
            <a:off x="1498131" y="5701506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863600" y="1388609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Training Set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1252" y="2119038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(0,0,0,1,1,1)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105768" y="2739246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(1,0,0,1,0,0)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91252" y="3347798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(1,0,1,0,1,0)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105768" y="3959702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(0,1,1,0,1,0)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91252" y="4630010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(1,0,1,1,0,1)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105768" y="5235703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(1,0,0,0,0,1)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705426" y="209000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05426" y="270407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3655" y="3304670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83655" y="3970503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05426" y="457629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05426" y="519035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309" y="1417638"/>
            <a:ext cx="24254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Bag of Words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 rot="5400000">
            <a:off x="4515329" y="5701507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792686" y="2149816"/>
            <a:ext cx="158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+1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6792686" y="2704074"/>
            <a:ext cx="158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+1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6792686" y="3336919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-1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6792686" y="3959702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-1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6792686" y="4654167"/>
            <a:ext cx="158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+1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6792686" y="5230196"/>
            <a:ext cx="158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+1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 rot="5400000">
            <a:off x="7296588" y="5701508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40" name="TextBox 39"/>
          <p:cNvSpPr txBox="1"/>
          <p:nvPr/>
        </p:nvSpPr>
        <p:spPr>
          <a:xfrm>
            <a:off x="863600" y="43927"/>
            <a:ext cx="538564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dirty="0" smtClean="0"/>
              <a:t>f(</a:t>
            </a:r>
            <a:r>
              <a:rPr lang="en-US" sz="2400" dirty="0" err="1" smtClean="0"/>
              <a:t>x|w,b</a:t>
            </a:r>
            <a:r>
              <a:rPr lang="en-US" sz="2400" dirty="0" smtClean="0"/>
              <a:t>) = sign(</a:t>
            </a:r>
            <a:r>
              <a:rPr lang="en-US" sz="2400" dirty="0" err="1" smtClean="0"/>
              <a:t>w</a:t>
            </a:r>
            <a:r>
              <a:rPr lang="en-US" sz="2400" baseline="30000" dirty="0" err="1" smtClean="0"/>
              <a:t>T</a:t>
            </a:r>
            <a:r>
              <a:rPr lang="en-US" sz="2400" dirty="0" err="1" smtClean="0"/>
              <a:t>x</a:t>
            </a:r>
            <a:r>
              <a:rPr lang="en-US" sz="2400" dirty="0" smtClean="0"/>
              <a:t> – b)</a:t>
            </a:r>
          </a:p>
          <a:p>
            <a:r>
              <a:rPr lang="en-US" sz="2400" dirty="0" smtClean="0"/>
              <a:t>                = sign(w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*x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… w</a:t>
            </a:r>
            <a:r>
              <a:rPr lang="en-US" sz="2400" baseline="-25000" dirty="0" smtClean="0"/>
              <a:t>6</a:t>
            </a:r>
            <a:r>
              <a:rPr lang="en-US" sz="2400" dirty="0" smtClean="0"/>
              <a:t>*x</a:t>
            </a:r>
            <a:r>
              <a:rPr lang="en-US" sz="2400" baseline="-25000" dirty="0" smtClean="0"/>
              <a:t>6</a:t>
            </a:r>
            <a:r>
              <a:rPr lang="en-US" sz="2400" dirty="0" smtClean="0"/>
              <a:t> – b)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249240" y="384629"/>
            <a:ext cx="213261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r>
              <a:rPr lang="en-US" sz="2000" b="1" dirty="0" smtClean="0"/>
              <a:t> = (1,0,0,1,0,1)</a:t>
            </a:r>
          </a:p>
          <a:p>
            <a:r>
              <a:rPr lang="en-US" sz="2000" b="1" dirty="0" smtClean="0"/>
              <a:t>b = 1.5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3236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0639"/>
          </a:xfrm>
        </p:spPr>
        <p:txBody>
          <a:bodyPr>
            <a:normAutofit/>
          </a:bodyPr>
          <a:lstStyle/>
          <a:p>
            <a:r>
              <a:rPr lang="en-US" dirty="0" smtClean="0"/>
              <a:t>Workhorse of Machine Learning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By end of this lecture, you’ll learn 75% how to build basic linear model.</a:t>
            </a:r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22337" y="2516259"/>
            <a:ext cx="1695088" cy="1989742"/>
            <a:chOff x="688508" y="2390817"/>
            <a:chExt cx="1475640" cy="17573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508" y="2390817"/>
              <a:ext cx="1208582" cy="1226134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566" y="2689024"/>
              <a:ext cx="1208582" cy="1115729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188" y="3449546"/>
              <a:ext cx="698604" cy="698604"/>
            </a:xfrm>
            <a:prstGeom prst="rect">
              <a:avLst/>
            </a:prstGeom>
          </p:spPr>
        </p:pic>
      </p:grpSp>
      <p:pic>
        <p:nvPicPr>
          <p:cNvPr id="7" name="Picture 1" descr="Y:\doc\wsdm11-interrank\dynamic_ranking\wsdm11-interrank\figs\svm_static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5370" y="2499673"/>
            <a:ext cx="1531541" cy="1851341"/>
          </a:xfrm>
          <a:prstGeom prst="rect">
            <a:avLst/>
          </a:prstGeom>
          <a:noFill/>
        </p:spPr>
      </p:pic>
      <p:pic>
        <p:nvPicPr>
          <p:cNvPr id="8" name="Content Placeholder 3" descr="sim_re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602" b="-13602"/>
          <a:stretch>
            <a:fillRect/>
          </a:stretch>
        </p:blipFill>
        <p:spPr>
          <a:xfrm>
            <a:off x="5501984" y="2390817"/>
            <a:ext cx="2953445" cy="1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 (</a:t>
            </a:r>
            <a:r>
              <a:rPr lang="en-US" dirty="0" err="1" smtClean="0"/>
              <a:t>Tu</a:t>
            </a:r>
            <a:r>
              <a:rPr lang="en-US" dirty="0" smtClean="0"/>
              <a:t>/</a:t>
            </a:r>
            <a:r>
              <a:rPr lang="en-US" dirty="0" err="1" smtClean="0"/>
              <a:t>Th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2:30pm – 3:55pm in 105 Annenberg</a:t>
            </a:r>
          </a:p>
          <a:p>
            <a:endParaRPr lang="en-US" dirty="0"/>
          </a:p>
          <a:p>
            <a:r>
              <a:rPr lang="en-US" dirty="0" smtClean="0"/>
              <a:t>Recitation (W)</a:t>
            </a:r>
          </a:p>
          <a:p>
            <a:pPr lvl="1"/>
            <a:r>
              <a:rPr lang="en-US" dirty="0" smtClean="0"/>
              <a:t>5:00pm – 7:00pm in 105 Annenberg</a:t>
            </a:r>
          </a:p>
          <a:p>
            <a:pPr lvl="1"/>
            <a:r>
              <a:rPr lang="en-US" dirty="0" smtClean="0"/>
              <a:t>As needed</a:t>
            </a:r>
          </a:p>
          <a:p>
            <a:pPr lvl="1"/>
            <a:r>
              <a:rPr lang="en-US" dirty="0" smtClean="0"/>
              <a:t>Usually less than the full 2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3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ML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7154"/>
          </a:xfrm>
        </p:spPr>
        <p:txBody>
          <a:bodyPr>
            <a:noAutofit/>
          </a:bodyPr>
          <a:lstStyle/>
          <a:p>
            <a:r>
              <a:rPr lang="en-US" b="1" dirty="0" smtClean="0"/>
              <a:t>Classification</a:t>
            </a:r>
          </a:p>
          <a:p>
            <a:pPr lvl="1"/>
            <a:r>
              <a:rPr lang="en-US" dirty="0" smtClean="0"/>
              <a:t>Predict which class an example belongs to</a:t>
            </a:r>
          </a:p>
          <a:p>
            <a:pPr lvl="1"/>
            <a:r>
              <a:rPr lang="en-US" dirty="0" smtClean="0"/>
              <a:t>E.g., spam filtering example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b="1" dirty="0" smtClean="0"/>
              <a:t>Regression</a:t>
            </a:r>
          </a:p>
          <a:p>
            <a:pPr lvl="1"/>
            <a:r>
              <a:rPr lang="en-US" dirty="0" smtClean="0"/>
              <a:t>Predict a real value or a probability</a:t>
            </a:r>
          </a:p>
          <a:p>
            <a:pPr lvl="1"/>
            <a:r>
              <a:rPr lang="en-US" dirty="0" smtClean="0"/>
              <a:t>E.g., probability of being spam</a:t>
            </a:r>
          </a:p>
          <a:p>
            <a:pPr lvl="1"/>
            <a:endParaRPr lang="en-US" sz="1000" dirty="0"/>
          </a:p>
          <a:p>
            <a:r>
              <a:rPr lang="en-US" b="1" dirty="0" smtClean="0"/>
              <a:t>Highly inter-related </a:t>
            </a:r>
          </a:p>
          <a:p>
            <a:pPr lvl="1"/>
            <a:r>
              <a:rPr lang="en-US" dirty="0" smtClean="0"/>
              <a:t>Train on Regression =&gt; Use for Classification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683460"/>
              </p:ext>
            </p:extLst>
          </p:nvPr>
        </p:nvGraphicFramePr>
        <p:xfrm>
          <a:off x="5326212" y="1600200"/>
          <a:ext cx="3360588" cy="484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" name="Equation" r:id="rId3" imgW="1587500" imgH="228600" progId="Equation.3">
                  <p:embed/>
                </p:oleObj>
              </mc:Choice>
              <mc:Fallback>
                <p:oleObj name="Equation" r:id="rId3" imgW="1587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6212" y="1600200"/>
                        <a:ext cx="3360588" cy="484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215415"/>
              </p:ext>
            </p:extLst>
          </p:nvPr>
        </p:nvGraphicFramePr>
        <p:xfrm>
          <a:off x="6052229" y="3472513"/>
          <a:ext cx="2634571" cy="48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" name="Equation" r:id="rId5" imgW="1244600" imgH="228600" progId="Equation.3">
                  <p:embed/>
                </p:oleObj>
              </mc:Choice>
              <mc:Fallback>
                <p:oleObj name="Equation" r:id="rId5" imgW="1244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52229" y="3472513"/>
                        <a:ext cx="2634571" cy="48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320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Learning Goal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028626"/>
            <a:ext cx="631371" cy="584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247217"/>
            <a:ext cx="631371" cy="584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5140163"/>
            <a:ext cx="631371" cy="584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4519447"/>
            <a:ext cx="631371" cy="584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648272"/>
            <a:ext cx="631371" cy="584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876958"/>
            <a:ext cx="631371" cy="5844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5400000">
            <a:off x="1498131" y="5701506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863600" y="1388609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Training Set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1252" y="2119038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(0,0,0,1,1,1)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105768" y="2739246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(1,0,0,1,0,0)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91252" y="3347798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(1,0,1,0,1,0)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105768" y="3959702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(0,1,1,0,1,0)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91252" y="4630010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(1,0,1,1,0,1)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105768" y="5235703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(1,0,0,0,0,1)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705426" y="209000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05426" y="270407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3655" y="3304670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83655" y="3970503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05426" y="457629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05426" y="519035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309" y="1417638"/>
            <a:ext cx="24254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Bag of Words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 rot="5400000">
            <a:off x="4515329" y="5701507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792686" y="2149816"/>
            <a:ext cx="1783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+0.5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6792686" y="2704074"/>
            <a:ext cx="1783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+0.5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6792686" y="3336919"/>
            <a:ext cx="173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-</a:t>
            </a:r>
            <a:r>
              <a:rPr lang="en-US" sz="2000" dirty="0"/>
              <a:t>0</a:t>
            </a:r>
            <a:r>
              <a:rPr lang="en-US" sz="2000" dirty="0" smtClean="0"/>
              <a:t>.5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6792686" y="3959702"/>
            <a:ext cx="173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-1.5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6792686" y="4654167"/>
            <a:ext cx="1783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+1.5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6792686" y="5230196"/>
            <a:ext cx="1783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+0.5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 rot="5400000">
            <a:off x="7296588" y="5701508"/>
            <a:ext cx="574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…</a:t>
            </a:r>
            <a:endParaRPr lang="en-US" sz="4400" dirty="0"/>
          </a:p>
        </p:txBody>
      </p:sp>
      <p:sp>
        <p:nvSpPr>
          <p:cNvPr id="40" name="TextBox 39"/>
          <p:cNvSpPr txBox="1"/>
          <p:nvPr/>
        </p:nvSpPr>
        <p:spPr>
          <a:xfrm>
            <a:off x="863600" y="43927"/>
            <a:ext cx="538564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dirty="0" smtClean="0"/>
              <a:t>f(</a:t>
            </a:r>
            <a:r>
              <a:rPr lang="en-US" sz="2400" dirty="0" err="1" smtClean="0"/>
              <a:t>x|w,b</a:t>
            </a:r>
            <a:r>
              <a:rPr lang="en-US" sz="2400" dirty="0" smtClean="0"/>
              <a:t>) = </a:t>
            </a:r>
            <a:r>
              <a:rPr lang="en-US" sz="2400" dirty="0" err="1" smtClean="0"/>
              <a:t>w</a:t>
            </a:r>
            <a:r>
              <a:rPr lang="en-US" sz="2400" baseline="30000" dirty="0" err="1" smtClean="0"/>
              <a:t>T</a:t>
            </a:r>
            <a:r>
              <a:rPr lang="en-US" sz="2400" dirty="0" err="1" smtClean="0"/>
              <a:t>x</a:t>
            </a:r>
            <a:r>
              <a:rPr lang="en-US" sz="2400" dirty="0" smtClean="0"/>
              <a:t> – b</a:t>
            </a:r>
          </a:p>
          <a:p>
            <a:r>
              <a:rPr lang="en-US" sz="2400" dirty="0" smtClean="0"/>
              <a:t>                = 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*x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… w</a:t>
            </a:r>
            <a:r>
              <a:rPr lang="en-US" sz="2400" baseline="-25000" dirty="0" smtClean="0"/>
              <a:t>6</a:t>
            </a:r>
            <a:r>
              <a:rPr lang="en-US" sz="2400" dirty="0" smtClean="0"/>
              <a:t>*x</a:t>
            </a:r>
            <a:r>
              <a:rPr lang="en-US" sz="2400" baseline="-25000" dirty="0" smtClean="0"/>
              <a:t>6</a:t>
            </a:r>
            <a:r>
              <a:rPr lang="en-US" sz="2400" dirty="0" smtClean="0"/>
              <a:t> – b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249240" y="384629"/>
            <a:ext cx="213261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r>
              <a:rPr lang="en-US" sz="2000" b="1" dirty="0" smtClean="0"/>
              <a:t> = (1,0,0,1,0,1)</a:t>
            </a:r>
          </a:p>
          <a:p>
            <a:r>
              <a:rPr lang="en-US" sz="2000" b="1" dirty="0" smtClean="0"/>
              <a:t>b = 1.5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0422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set:</a:t>
            </a:r>
          </a:p>
          <a:p>
            <a:endParaRPr lang="en-US" dirty="0"/>
          </a:p>
          <a:p>
            <a:r>
              <a:rPr lang="en-US" dirty="0" smtClean="0"/>
              <a:t>Model class:</a:t>
            </a:r>
          </a:p>
          <a:p>
            <a:pPr marL="0" indent="0">
              <a:buNone/>
            </a:pPr>
            <a:r>
              <a:rPr lang="en-US" sz="2400" dirty="0"/>
              <a:t>a</a:t>
            </a:r>
            <a:r>
              <a:rPr lang="en-US" sz="2400" dirty="0" smtClean="0"/>
              <a:t>ka hypothesis class</a:t>
            </a:r>
          </a:p>
          <a:p>
            <a:endParaRPr lang="en-US" dirty="0" smtClean="0"/>
          </a:p>
          <a:p>
            <a:r>
              <a:rPr lang="en-US" b="1" dirty="0" smtClean="0"/>
              <a:t>Goal:</a:t>
            </a:r>
            <a:r>
              <a:rPr lang="en-US" dirty="0" smtClean="0"/>
              <a:t> find (</a:t>
            </a:r>
            <a:r>
              <a:rPr lang="en-US" dirty="0" err="1" smtClean="0"/>
              <a:t>w,b</a:t>
            </a:r>
            <a:r>
              <a:rPr lang="en-US" dirty="0" smtClean="0"/>
              <a:t>) that predicts well on S.</a:t>
            </a:r>
          </a:p>
          <a:p>
            <a:pPr lvl="1"/>
            <a:r>
              <a:rPr lang="en-US" dirty="0" smtClean="0"/>
              <a:t>How to quantify “well”?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658181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634234"/>
              </p:ext>
            </p:extLst>
          </p:nvPr>
        </p:nvGraphicFramePr>
        <p:xfrm>
          <a:off x="3578521" y="1600200"/>
          <a:ext cx="2140491" cy="67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" name="Equation" r:id="rId6" imgW="889000" imgH="279400" progId="Equation.3">
                  <p:embed/>
                </p:oleObj>
              </mc:Choice>
              <mc:Fallback>
                <p:oleObj name="Equation" r:id="rId6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78521" y="1600200"/>
                        <a:ext cx="2140491" cy="672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533501"/>
              </p:ext>
            </p:extLst>
          </p:nvPr>
        </p:nvGraphicFramePr>
        <p:xfrm>
          <a:off x="3563938" y="2857500"/>
          <a:ext cx="284003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" name="Equation" r:id="rId8" imgW="1244600" imgH="228600" progId="Equation.3">
                  <p:embed/>
                </p:oleObj>
              </mc:Choice>
              <mc:Fallback>
                <p:oleObj name="Equation" r:id="rId8" imgW="1244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63938" y="2857500"/>
                        <a:ext cx="2840037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97593" y="2889760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Linear Models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0880094"/>
              </p:ext>
            </p:extLst>
          </p:nvPr>
        </p:nvGraphicFramePr>
        <p:xfrm>
          <a:off x="6797593" y="1600199"/>
          <a:ext cx="1232084" cy="79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" name="Equation" r:id="rId10" imgW="762000" imgH="495300" progId="Equation.3">
                  <p:embed/>
                </p:oleObj>
              </mc:Choice>
              <mc:Fallback>
                <p:oleObj name="Equation" r:id="rId10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97593" y="1600199"/>
                        <a:ext cx="1232084" cy="799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13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Data:</a:t>
            </a:r>
          </a:p>
          <a:p>
            <a:endParaRPr lang="en-US" dirty="0"/>
          </a:p>
          <a:p>
            <a:r>
              <a:rPr lang="en-US" dirty="0" smtClean="0"/>
              <a:t>Model Class:</a:t>
            </a:r>
          </a:p>
          <a:p>
            <a:endParaRPr lang="en-US" dirty="0"/>
          </a:p>
          <a:p>
            <a:r>
              <a:rPr lang="en-US" dirty="0" smtClean="0"/>
              <a:t>Loss Function:</a:t>
            </a:r>
          </a:p>
          <a:p>
            <a:endParaRPr lang="en-US" dirty="0"/>
          </a:p>
          <a:p>
            <a:r>
              <a:rPr lang="en-US" dirty="0" smtClean="0"/>
              <a:t>Learning Objective: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880384"/>
              </p:ext>
            </p:extLst>
          </p:nvPr>
        </p:nvGraphicFramePr>
        <p:xfrm>
          <a:off x="3786194" y="1664098"/>
          <a:ext cx="2140491" cy="67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4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6194" y="1664098"/>
                        <a:ext cx="2140491" cy="672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090498"/>
              </p:ext>
            </p:extLst>
          </p:nvPr>
        </p:nvGraphicFramePr>
        <p:xfrm>
          <a:off x="3786194" y="2857499"/>
          <a:ext cx="2907548" cy="53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" name="Equation" r:id="rId5" imgW="1244600" imgH="228600" progId="Equation.3">
                  <p:embed/>
                </p:oleObj>
              </mc:Choice>
              <mc:Fallback>
                <p:oleObj name="Equation" r:id="rId5" imgW="1244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6194" y="2857499"/>
                        <a:ext cx="2907548" cy="534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053787"/>
              </p:ext>
            </p:extLst>
          </p:nvPr>
        </p:nvGraphicFramePr>
        <p:xfrm>
          <a:off x="3786194" y="3993107"/>
          <a:ext cx="23463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" name="Equation" r:id="rId7" imgW="1028700" imgH="228600" progId="Equation.3">
                  <p:embed/>
                </p:oleObj>
              </mc:Choice>
              <mc:Fallback>
                <p:oleObj name="Equation" r:id="rId7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6194" y="3993107"/>
                        <a:ext cx="2346325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69177" y="292819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Linear Models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9177" y="3984632"/>
            <a:ext cx="1574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Squared Loss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149842"/>
              </p:ext>
            </p:extLst>
          </p:nvPr>
        </p:nvGraphicFramePr>
        <p:xfrm>
          <a:off x="7141069" y="1632148"/>
          <a:ext cx="1169755" cy="75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7" name="Equation" r:id="rId9" imgW="762000" imgH="495300" progId="Equation.3">
                  <p:embed/>
                </p:oleObj>
              </mc:Choice>
              <mc:Fallback>
                <p:oleObj name="Equation" r:id="rId9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41069" y="1632148"/>
                        <a:ext cx="1169755" cy="759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839040"/>
              </p:ext>
            </p:extLst>
          </p:nvPr>
        </p:nvGraphicFramePr>
        <p:xfrm>
          <a:off x="4739793" y="4951367"/>
          <a:ext cx="3688473" cy="101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8" name="Equation" r:id="rId11" imgW="1663700" imgH="457200" progId="Equation.3">
                  <p:embed/>
                </p:oleObj>
              </mc:Choice>
              <mc:Fallback>
                <p:oleObj name="Equation" r:id="rId11" imgW="1663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39793" y="4951367"/>
                        <a:ext cx="3688473" cy="101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83758" y="6046291"/>
            <a:ext cx="247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Optimization Problem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0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3090"/>
          </a:xfrm>
        </p:spPr>
        <p:txBody>
          <a:bodyPr/>
          <a:lstStyle/>
          <a:p>
            <a:r>
              <a:rPr lang="en-US" dirty="0" smtClean="0"/>
              <a:t>Measures penalty of </a:t>
            </a:r>
            <a:r>
              <a:rPr lang="en-US" dirty="0" err="1" smtClean="0"/>
              <a:t>mis</a:t>
            </a:r>
            <a:r>
              <a:rPr lang="en-US" dirty="0" smtClean="0"/>
              <a:t>-prediction:</a:t>
            </a:r>
          </a:p>
          <a:p>
            <a:pPr marL="0" indent="0">
              <a:buNone/>
            </a:pPr>
            <a:endParaRPr lang="en-US" sz="4400" dirty="0"/>
          </a:p>
          <a:p>
            <a:r>
              <a:rPr lang="en-US" dirty="0" smtClean="0"/>
              <a:t>0/1 Loss:</a:t>
            </a:r>
          </a:p>
          <a:p>
            <a:pPr marL="0" indent="0">
              <a:buNone/>
            </a:pPr>
            <a:endParaRPr lang="en-US" sz="4400" dirty="0"/>
          </a:p>
          <a:p>
            <a:r>
              <a:rPr lang="en-US" dirty="0" smtClean="0"/>
              <a:t>Squared loss: </a:t>
            </a:r>
          </a:p>
          <a:p>
            <a:endParaRPr lang="en-US" dirty="0"/>
          </a:p>
          <a:p>
            <a:r>
              <a:rPr lang="en-US" dirty="0" smtClean="0"/>
              <a:t>Substitute: a=y,  b=f(x)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383035"/>
              </p:ext>
            </p:extLst>
          </p:nvPr>
        </p:nvGraphicFramePr>
        <p:xfrm>
          <a:off x="3529013" y="2784908"/>
          <a:ext cx="194151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8" name="Equation" r:id="rId3" imgW="850900" imgH="254000" progId="Equation.3">
                  <p:embed/>
                </p:oleObj>
              </mc:Choice>
              <mc:Fallback>
                <p:oleObj name="Equation" r:id="rId3" imgW="850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9013" y="2784908"/>
                        <a:ext cx="1941513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840360"/>
              </p:ext>
            </p:extLst>
          </p:nvPr>
        </p:nvGraphicFramePr>
        <p:xfrm>
          <a:off x="3529013" y="4479168"/>
          <a:ext cx="23463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" name="Equation" r:id="rId5" imgW="1028700" imgH="228600" progId="Equation.3">
                  <p:embed/>
                </p:oleObj>
              </mc:Choice>
              <mc:Fallback>
                <p:oleObj name="Equation" r:id="rId5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29013" y="4479168"/>
                        <a:ext cx="2346325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976764" y="3205074"/>
            <a:ext cx="1579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Classification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6764" y="4479168"/>
            <a:ext cx="1343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730280"/>
              </p:ext>
            </p:extLst>
          </p:nvPr>
        </p:nvGraphicFramePr>
        <p:xfrm>
          <a:off x="3529013" y="3480322"/>
          <a:ext cx="28987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0" name="Equation" r:id="rId7" imgW="1270000" imgH="254000" progId="Equation.3">
                  <p:embed/>
                </p:oleObj>
              </mc:Choice>
              <mc:Fallback>
                <p:oleObj name="Equation" r:id="rId7" imgW="12700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29013" y="3480322"/>
                        <a:ext cx="289877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004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60" y="433269"/>
            <a:ext cx="7792715" cy="5348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0756" y="3955235"/>
            <a:ext cx="115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0/1 Loss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1790544" y="4386122"/>
            <a:ext cx="276076" cy="4573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5890" y="1120221"/>
            <a:ext cx="17136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Squared Loss</a:t>
            </a:r>
            <a:endParaRPr lang="en-US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1971966" y="1551108"/>
            <a:ext cx="580746" cy="44220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0134" y="5786351"/>
            <a:ext cx="59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38771" y="2835652"/>
            <a:ext cx="71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Loss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811385" y="3995407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 y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11069" y="4516203"/>
            <a:ext cx="0" cy="7690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20263" y="931277"/>
            <a:ext cx="4117462" cy="2462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/>
              <a:t>Scale difference doesn’t matter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Only shape difference of Loss 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Perfect Squared Loss implies perfect 0/1 Loss</a:t>
            </a:r>
            <a:endParaRPr lang="en-US" sz="22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240667"/>
              </p:ext>
            </p:extLst>
          </p:nvPr>
        </p:nvGraphicFramePr>
        <p:xfrm>
          <a:off x="4306561" y="1744426"/>
          <a:ext cx="3005482" cy="827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4" name="Equation" r:id="rId5" imgW="1663700" imgH="457200" progId="Equation.3">
                  <p:embed/>
                </p:oleObj>
              </mc:Choice>
              <mc:Fallback>
                <p:oleObj name="Equation" r:id="rId5" imgW="1663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6561" y="1744426"/>
                        <a:ext cx="3005482" cy="8271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26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Learning Goal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028626"/>
            <a:ext cx="631371" cy="584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247217"/>
            <a:ext cx="631371" cy="584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5140163"/>
            <a:ext cx="631371" cy="584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4519447"/>
            <a:ext cx="631371" cy="584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2648272"/>
            <a:ext cx="631371" cy="584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12" y="3876958"/>
            <a:ext cx="631371" cy="58443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3600" y="1388609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Training Set</a:t>
            </a:r>
            <a:endParaRPr lang="en-US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1252" y="2119038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(0,0,0,1,1,1)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105768" y="2739246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(1,0,0,1,0,0)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91252" y="3347798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(1,0,1,0,1,0)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105768" y="3959702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(0,1,1,0,1,0)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4091252" y="4630010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(1,0,1,1,0,1)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4105768" y="5235703"/>
            <a:ext cx="1440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(1,0,0,0,0,1)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705426" y="209000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05426" y="270407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83655" y="3304670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83655" y="3970503"/>
            <a:ext cx="158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SPAM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05426" y="4576294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05426" y="5190359"/>
            <a:ext cx="1049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SPAM!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95309" y="1417638"/>
            <a:ext cx="24254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Bag of Words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792686" y="2149816"/>
            <a:ext cx="158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+1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6792686" y="2704074"/>
            <a:ext cx="158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+1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6792686" y="3336919"/>
            <a:ext cx="1544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-</a:t>
            </a:r>
            <a:r>
              <a:rPr lang="en-US" sz="2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792686" y="3959702"/>
            <a:ext cx="1604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-1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6792686" y="4654167"/>
            <a:ext cx="158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+1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6792686" y="5230196"/>
            <a:ext cx="1589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</a:t>
            </a:r>
            <a:r>
              <a:rPr lang="en-US" sz="2000" dirty="0" err="1" smtClean="0"/>
              <a:t>x|w,b</a:t>
            </a:r>
            <a:r>
              <a:rPr lang="en-US" sz="2000" dirty="0" smtClean="0"/>
              <a:t>)  = +1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229874" y="123799"/>
            <a:ext cx="538564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dirty="0" smtClean="0"/>
              <a:t>f(</a:t>
            </a:r>
            <a:r>
              <a:rPr lang="en-US" sz="2400" dirty="0" err="1" smtClean="0"/>
              <a:t>x|w,b</a:t>
            </a:r>
            <a:r>
              <a:rPr lang="en-US" sz="2400" dirty="0" smtClean="0"/>
              <a:t>) = </a:t>
            </a:r>
            <a:r>
              <a:rPr lang="en-US" sz="2400" dirty="0" err="1" smtClean="0"/>
              <a:t>w</a:t>
            </a:r>
            <a:r>
              <a:rPr lang="en-US" sz="2400" baseline="30000" dirty="0" err="1" smtClean="0"/>
              <a:t>T</a:t>
            </a:r>
            <a:r>
              <a:rPr lang="en-US" sz="2400" dirty="0" err="1" smtClean="0"/>
              <a:t>x</a:t>
            </a:r>
            <a:r>
              <a:rPr lang="en-US" sz="2400" dirty="0" smtClean="0"/>
              <a:t> – b</a:t>
            </a:r>
          </a:p>
          <a:p>
            <a:r>
              <a:rPr lang="en-US" sz="2400" dirty="0" smtClean="0"/>
              <a:t>                = 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*x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+ … w</a:t>
            </a:r>
            <a:r>
              <a:rPr lang="en-US" sz="2400" baseline="-25000" dirty="0" smtClean="0"/>
              <a:t>6</a:t>
            </a:r>
            <a:r>
              <a:rPr lang="en-US" sz="2400" dirty="0" smtClean="0"/>
              <a:t>*x</a:t>
            </a:r>
            <a:r>
              <a:rPr lang="en-US" sz="2400" baseline="-25000" dirty="0" smtClean="0"/>
              <a:t>6</a:t>
            </a:r>
            <a:r>
              <a:rPr lang="en-US" sz="2400" dirty="0" smtClean="0"/>
              <a:t> – b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393274" y="274638"/>
            <a:ext cx="44332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w</a:t>
            </a:r>
            <a:r>
              <a:rPr lang="en-US" sz="2000" b="1" dirty="0" smtClean="0"/>
              <a:t> = (0.05, 0.05, -0.68, 0.68, -0.63, 0.68) </a:t>
            </a:r>
          </a:p>
          <a:p>
            <a:r>
              <a:rPr lang="en-US" sz="2000" b="1" dirty="0" smtClean="0"/>
              <a:t>b = 0.27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6670" y="6134162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Train using Squared Loss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305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6400" dirty="0" smtClean="0"/>
          </a:p>
          <a:p>
            <a:r>
              <a:rPr lang="en-US" dirty="0" smtClean="0"/>
              <a:t>Typically, requires optimization algorithm.</a:t>
            </a:r>
          </a:p>
          <a:p>
            <a:endParaRPr lang="en-US" sz="2400" dirty="0"/>
          </a:p>
          <a:p>
            <a:r>
              <a:rPr lang="en-US" dirty="0" smtClean="0"/>
              <a:t>Simplest: </a:t>
            </a:r>
            <a:r>
              <a:rPr lang="en-US" b="1" dirty="0" smtClean="0">
                <a:solidFill>
                  <a:srgbClr val="953735"/>
                </a:solidFill>
              </a:rPr>
              <a:t>Gradient Descent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630383"/>
              </p:ext>
            </p:extLst>
          </p:nvPr>
        </p:nvGraphicFramePr>
        <p:xfrm>
          <a:off x="2442562" y="1507256"/>
          <a:ext cx="3570534" cy="982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6" name="Equation" r:id="rId3" imgW="1663700" imgH="457200" progId="Equation.3">
                  <p:embed/>
                </p:oleObj>
              </mc:Choice>
              <mc:Fallback>
                <p:oleObj name="Equation" r:id="rId3" imgW="1663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2562" y="1507256"/>
                        <a:ext cx="3570534" cy="982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924911"/>
              </p:ext>
            </p:extLst>
          </p:nvPr>
        </p:nvGraphicFramePr>
        <p:xfrm>
          <a:off x="2442562" y="4427188"/>
          <a:ext cx="436245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7" name="Equation" r:id="rId5" imgW="2133600" imgH="927100" progId="Equation.3">
                  <p:embed/>
                </p:oleObj>
              </mc:Choice>
              <mc:Fallback>
                <p:oleObj name="Equation" r:id="rId5" imgW="2133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2562" y="4427188"/>
                        <a:ext cx="4362450" cy="189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42863" y="4999981"/>
            <a:ext cx="12747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Loop for T </a:t>
            </a:r>
          </a:p>
          <a:p>
            <a:r>
              <a:rPr lang="en-US" sz="2000" b="1" dirty="0" smtClean="0"/>
              <a:t>iterations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3203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Review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966207"/>
              </p:ext>
            </p:extLst>
          </p:nvPr>
        </p:nvGraphicFramePr>
        <p:xfrm>
          <a:off x="646505" y="1529998"/>
          <a:ext cx="2778125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7" name="Equation" r:id="rId3" imgW="1358900" imgH="647700" progId="Equation.3">
                  <p:embed/>
                </p:oleObj>
              </mc:Choice>
              <mc:Fallback>
                <p:oleObj name="Equation" r:id="rId3" imgW="13589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505" y="1529998"/>
                        <a:ext cx="2778125" cy="1325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473336"/>
              </p:ext>
            </p:extLst>
          </p:nvPr>
        </p:nvGraphicFramePr>
        <p:xfrm>
          <a:off x="6270391" y="4005263"/>
          <a:ext cx="23463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8" name="Equation" r:id="rId5" imgW="1028700" imgH="228600" progId="Equation.3">
                  <p:embed/>
                </p:oleObj>
              </mc:Choice>
              <mc:Fallback>
                <p:oleObj name="Equation" r:id="rId5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70391" y="4005263"/>
                        <a:ext cx="2346325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928409"/>
              </p:ext>
            </p:extLst>
          </p:nvPr>
        </p:nvGraphicFramePr>
        <p:xfrm>
          <a:off x="546100" y="2679700"/>
          <a:ext cx="2987675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9" name="Equation" r:id="rId7" imgW="1460500" imgH="647700" progId="Equation.3">
                  <p:embed/>
                </p:oleObj>
              </mc:Choice>
              <mc:Fallback>
                <p:oleObj name="Equation" r:id="rId7" imgW="14605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100" y="2679700"/>
                        <a:ext cx="2987675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042386"/>
              </p:ext>
            </p:extLst>
          </p:nvPr>
        </p:nvGraphicFramePr>
        <p:xfrm>
          <a:off x="530225" y="3973513"/>
          <a:ext cx="4545013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0" name="Equation" r:id="rId9" imgW="2222500" imgH="647700" progId="Equation.3">
                  <p:embed/>
                </p:oleObj>
              </mc:Choice>
              <mc:Fallback>
                <p:oleObj name="Equation" r:id="rId9" imgW="22225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0225" y="3973513"/>
                        <a:ext cx="4545013" cy="1325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895263"/>
              </p:ext>
            </p:extLst>
          </p:nvPr>
        </p:nvGraphicFramePr>
        <p:xfrm>
          <a:off x="5709168" y="5389591"/>
          <a:ext cx="2907548" cy="53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1" name="Equation" r:id="rId11" imgW="1244600" imgH="228600" progId="Equation.3">
                  <p:embed/>
                </p:oleObj>
              </mc:Choice>
              <mc:Fallback>
                <p:oleObj name="Equation" r:id="rId11" imgW="1244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09168" y="5389591"/>
                        <a:ext cx="2907548" cy="534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402994"/>
              </p:ext>
            </p:extLst>
          </p:nvPr>
        </p:nvGraphicFramePr>
        <p:xfrm>
          <a:off x="547688" y="5162550"/>
          <a:ext cx="2805112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2" name="Equation" r:id="rId13" imgW="1371600" imgH="647700" progId="Equation.3">
                  <p:embed/>
                </p:oleObj>
              </mc:Choice>
              <mc:Fallback>
                <p:oleObj name="Equation" r:id="rId13" imgW="13716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7688" y="5162550"/>
                        <a:ext cx="2805112" cy="1325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99055" y="2863547"/>
            <a:ext cx="2940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Linearity of Differentiation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325602" y="4527551"/>
            <a:ext cx="12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Chain Rule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115686" y="1502495"/>
            <a:ext cx="25240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953735"/>
                </a:solidFill>
              </a:rPr>
              <a:t>See Recitation </a:t>
            </a:r>
          </a:p>
          <a:p>
            <a:r>
              <a:rPr lang="en-US" sz="2800" b="1" dirty="0" smtClean="0">
                <a:solidFill>
                  <a:srgbClr val="953735"/>
                </a:solidFill>
              </a:rPr>
              <a:t>on Wednesday!</a:t>
            </a:r>
            <a:endParaRPr lang="en-US" sz="2800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99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60" y="433269"/>
            <a:ext cx="7792715" cy="5348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0756" y="3955235"/>
            <a:ext cx="115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0/1 Loss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1790544" y="4386122"/>
            <a:ext cx="276076" cy="4573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4365" y="1430326"/>
            <a:ext cx="17136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Squared Loss</a:t>
            </a:r>
            <a:endParaRPr lang="en-US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2124365" y="1861213"/>
            <a:ext cx="856822" cy="44220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0134" y="5786351"/>
            <a:ext cx="59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38771" y="2835652"/>
            <a:ext cx="71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Loss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811385" y="3995407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 y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11069" y="4516203"/>
            <a:ext cx="0" cy="7690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275942"/>
              </p:ext>
            </p:extLst>
          </p:nvPr>
        </p:nvGraphicFramePr>
        <p:xfrm>
          <a:off x="4722949" y="816035"/>
          <a:ext cx="3033526" cy="834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" name="Equation" r:id="rId5" imgW="1663700" imgH="457200" progId="Equation.3">
                  <p:embed/>
                </p:oleObj>
              </mc:Choice>
              <mc:Fallback>
                <p:oleObj name="Equation" r:id="rId5" imgW="1663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2949" y="816035"/>
                        <a:ext cx="3033526" cy="834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127148"/>
              </p:ext>
            </p:extLst>
          </p:nvPr>
        </p:nvGraphicFramePr>
        <p:xfrm>
          <a:off x="4794186" y="2566357"/>
          <a:ext cx="2604592" cy="124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" name="Equation" r:id="rId7" imgW="1358900" imgH="647700" progId="Equation.3">
                  <p:embed/>
                </p:oleObj>
              </mc:Choice>
              <mc:Fallback>
                <p:oleObj name="Equation" r:id="rId7" imgW="13589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4186" y="2566357"/>
                        <a:ext cx="2604592" cy="124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29166" y="1812992"/>
            <a:ext cx="2685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How to compute </a:t>
            </a:r>
          </a:p>
          <a:p>
            <a:r>
              <a:rPr lang="en-US" sz="2200" dirty="0" smtClean="0"/>
              <a:t>gradient for 0/1 Loss?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4932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83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Instructor: </a:t>
            </a:r>
            <a:r>
              <a:rPr lang="en-US" b="1" dirty="0" smtClean="0"/>
              <a:t>Yisong Yue</a:t>
            </a:r>
          </a:p>
          <a:p>
            <a:pPr lvl="1"/>
            <a:r>
              <a:rPr lang="en-US" dirty="0" smtClean="0"/>
              <a:t>Office in 303 Annenberg</a:t>
            </a:r>
          </a:p>
          <a:p>
            <a:pPr lvl="1"/>
            <a:endParaRPr lang="en-US" dirty="0"/>
          </a:p>
          <a:p>
            <a:r>
              <a:rPr lang="en-US" dirty="0" smtClean="0"/>
              <a:t>TAs:</a:t>
            </a:r>
          </a:p>
          <a:p>
            <a:pPr lvl="1"/>
            <a:r>
              <a:rPr lang="en-US" dirty="0" smtClean="0"/>
              <a:t>Bryan He</a:t>
            </a:r>
          </a:p>
          <a:p>
            <a:pPr lvl="1"/>
            <a:r>
              <a:rPr lang="en-US" dirty="0" err="1" smtClean="0"/>
              <a:t>Masoud</a:t>
            </a:r>
            <a:r>
              <a:rPr lang="en-US" dirty="0" smtClean="0"/>
              <a:t> </a:t>
            </a:r>
            <a:r>
              <a:rPr lang="en-US" dirty="0" err="1" smtClean="0"/>
              <a:t>Farivar</a:t>
            </a:r>
            <a:endParaRPr lang="en-US" dirty="0" smtClean="0"/>
          </a:p>
          <a:p>
            <a:pPr lvl="1"/>
            <a:r>
              <a:rPr lang="en-US" dirty="0" err="1" smtClean="0"/>
              <a:t>Shenghan</a:t>
            </a:r>
            <a:r>
              <a:rPr lang="en-US" dirty="0" smtClean="0"/>
              <a:t> Yao</a:t>
            </a:r>
          </a:p>
          <a:p>
            <a:pPr lvl="1"/>
            <a:r>
              <a:rPr lang="en-US" dirty="0" err="1" smtClean="0"/>
              <a:t>Vighnesh</a:t>
            </a:r>
            <a:r>
              <a:rPr lang="en-US" dirty="0" smtClean="0"/>
              <a:t> Shiv</a:t>
            </a:r>
          </a:p>
          <a:p>
            <a:pPr lvl="1"/>
            <a:r>
              <a:rPr lang="en-US" dirty="0" err="1" smtClean="0"/>
              <a:t>Minfa</a:t>
            </a:r>
            <a:r>
              <a:rPr lang="en-US" dirty="0" smtClean="0"/>
              <a:t> Wang</a:t>
            </a:r>
          </a:p>
          <a:p>
            <a:pPr lvl="1"/>
            <a:r>
              <a:rPr lang="en-US" dirty="0" err="1" smtClean="0"/>
              <a:t>Vinny</a:t>
            </a:r>
            <a:r>
              <a:rPr lang="en-US" dirty="0" smtClean="0"/>
              <a:t> Augustine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0/1 Loss is Intractable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0/1 Loss is flat or discontinuous everywhere</a:t>
            </a:r>
          </a:p>
          <a:p>
            <a:endParaRPr lang="en-US" dirty="0"/>
          </a:p>
          <a:p>
            <a:r>
              <a:rPr lang="en-US" dirty="0" smtClean="0"/>
              <a:t>VERY difficult to optimize using gradient descent</a:t>
            </a:r>
          </a:p>
          <a:p>
            <a:endParaRPr lang="en-US" dirty="0"/>
          </a:p>
          <a:p>
            <a:r>
              <a:rPr lang="en-US" b="1" dirty="0" smtClean="0"/>
              <a:t>Solution: </a:t>
            </a:r>
            <a:r>
              <a:rPr lang="en-US" dirty="0" smtClean="0"/>
              <a:t>Optimize smooth surrogate Loss</a:t>
            </a:r>
          </a:p>
          <a:p>
            <a:pPr lvl="1"/>
            <a:r>
              <a:rPr lang="en-US" dirty="0" smtClean="0"/>
              <a:t>E.g., Squared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6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smtClean="0"/>
              <a:t>Two Basic ML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7154"/>
          </a:xfrm>
        </p:spPr>
        <p:txBody>
          <a:bodyPr>
            <a:noAutofit/>
          </a:bodyPr>
          <a:lstStyle/>
          <a:p>
            <a:r>
              <a:rPr lang="en-US" b="1" dirty="0" smtClean="0"/>
              <a:t>Classification</a:t>
            </a:r>
          </a:p>
          <a:p>
            <a:pPr lvl="1"/>
            <a:r>
              <a:rPr lang="en-US" dirty="0" smtClean="0"/>
              <a:t>Predict which class an example belongs to</a:t>
            </a:r>
          </a:p>
          <a:p>
            <a:pPr lvl="1"/>
            <a:r>
              <a:rPr lang="en-US" dirty="0" smtClean="0"/>
              <a:t>E.g., spam filtering example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b="1" dirty="0" smtClean="0"/>
              <a:t>Regression</a:t>
            </a:r>
          </a:p>
          <a:p>
            <a:pPr lvl="1"/>
            <a:r>
              <a:rPr lang="en-US" dirty="0" smtClean="0"/>
              <a:t>Predict a real value or a probability</a:t>
            </a:r>
          </a:p>
          <a:p>
            <a:pPr lvl="1"/>
            <a:r>
              <a:rPr lang="en-US" dirty="0" smtClean="0"/>
              <a:t>E.g., probability of being spam</a:t>
            </a:r>
          </a:p>
          <a:p>
            <a:pPr lvl="1"/>
            <a:endParaRPr lang="en-US" sz="1000" dirty="0"/>
          </a:p>
          <a:p>
            <a:r>
              <a:rPr lang="en-US" b="1" dirty="0" smtClean="0"/>
              <a:t>Highly inter-related </a:t>
            </a:r>
          </a:p>
          <a:p>
            <a:pPr lvl="1"/>
            <a:r>
              <a:rPr lang="en-US" dirty="0" smtClean="0"/>
              <a:t>Train on Regression =&gt; Use for Classification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388152"/>
              </p:ext>
            </p:extLst>
          </p:nvPr>
        </p:nvGraphicFramePr>
        <p:xfrm>
          <a:off x="5326212" y="1600200"/>
          <a:ext cx="3360588" cy="484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2" name="Equation" r:id="rId3" imgW="1587500" imgH="228600" progId="Equation.3">
                  <p:embed/>
                </p:oleObj>
              </mc:Choice>
              <mc:Fallback>
                <p:oleObj name="Equation" r:id="rId3" imgW="1587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6212" y="1600200"/>
                        <a:ext cx="3360588" cy="484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33026"/>
              </p:ext>
            </p:extLst>
          </p:nvPr>
        </p:nvGraphicFramePr>
        <p:xfrm>
          <a:off x="6052229" y="3472513"/>
          <a:ext cx="2634571" cy="484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3" name="Equation" r:id="rId5" imgW="1244600" imgH="228600" progId="Equation.3">
                  <p:embed/>
                </p:oleObj>
              </mc:Choice>
              <mc:Fallback>
                <p:oleObj name="Equation" r:id="rId5" imgW="1244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52229" y="3472513"/>
                        <a:ext cx="2634571" cy="484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71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</a:t>
            </a:r>
            <a:r>
              <a:rPr lang="en-US" dirty="0" smtClean="0"/>
              <a:t> Basic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Data:</a:t>
            </a:r>
          </a:p>
          <a:p>
            <a:endParaRPr lang="en-US" dirty="0"/>
          </a:p>
          <a:p>
            <a:r>
              <a:rPr lang="en-US" dirty="0" smtClean="0"/>
              <a:t>Model Class:</a:t>
            </a:r>
          </a:p>
          <a:p>
            <a:endParaRPr lang="en-US" dirty="0"/>
          </a:p>
          <a:p>
            <a:r>
              <a:rPr lang="en-US" dirty="0" smtClean="0"/>
              <a:t>Loss Function:</a:t>
            </a:r>
          </a:p>
          <a:p>
            <a:endParaRPr lang="en-US" dirty="0"/>
          </a:p>
          <a:p>
            <a:r>
              <a:rPr lang="en-US" dirty="0" smtClean="0"/>
              <a:t>Learning Objective: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721500"/>
              </p:ext>
            </p:extLst>
          </p:nvPr>
        </p:nvGraphicFramePr>
        <p:xfrm>
          <a:off x="3786194" y="1664098"/>
          <a:ext cx="2140491" cy="67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6194" y="1664098"/>
                        <a:ext cx="2140491" cy="672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355019"/>
              </p:ext>
            </p:extLst>
          </p:nvPr>
        </p:nvGraphicFramePr>
        <p:xfrm>
          <a:off x="3786194" y="2857499"/>
          <a:ext cx="2907548" cy="53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5" imgW="1244600" imgH="228600" progId="Equation.3">
                  <p:embed/>
                </p:oleObj>
              </mc:Choice>
              <mc:Fallback>
                <p:oleObj name="Equation" r:id="rId5" imgW="1244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6194" y="2857499"/>
                        <a:ext cx="2907548" cy="534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162223"/>
              </p:ext>
            </p:extLst>
          </p:nvPr>
        </p:nvGraphicFramePr>
        <p:xfrm>
          <a:off x="3786194" y="3993107"/>
          <a:ext cx="23463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name="Equation" r:id="rId7" imgW="1028700" imgH="228600" progId="Equation.3">
                  <p:embed/>
                </p:oleObj>
              </mc:Choice>
              <mc:Fallback>
                <p:oleObj name="Equation" r:id="rId7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6194" y="3993107"/>
                        <a:ext cx="2346325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69177" y="292819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Linear Models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9177" y="3984632"/>
            <a:ext cx="1574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Squared Loss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420295"/>
              </p:ext>
            </p:extLst>
          </p:nvPr>
        </p:nvGraphicFramePr>
        <p:xfrm>
          <a:off x="7141069" y="1632148"/>
          <a:ext cx="1169755" cy="75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Equation" r:id="rId9" imgW="762000" imgH="495300" progId="Equation.3">
                  <p:embed/>
                </p:oleObj>
              </mc:Choice>
              <mc:Fallback>
                <p:oleObj name="Equation" r:id="rId9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41069" y="1632148"/>
                        <a:ext cx="1169755" cy="759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134669"/>
              </p:ext>
            </p:extLst>
          </p:nvPr>
        </p:nvGraphicFramePr>
        <p:xfrm>
          <a:off x="4739793" y="4951367"/>
          <a:ext cx="3688473" cy="101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Equation" r:id="rId11" imgW="1663700" imgH="457200" progId="Equation.3">
                  <p:embed/>
                </p:oleObj>
              </mc:Choice>
              <mc:Fallback>
                <p:oleObj name="Equation" r:id="rId11" imgW="1663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39793" y="4951367"/>
                        <a:ext cx="3688473" cy="101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83758" y="6046291"/>
            <a:ext cx="247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Optimization Problem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1090" y="1786073"/>
            <a:ext cx="5327843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/>
              <a:t>Congratulations!</a:t>
            </a:r>
          </a:p>
          <a:p>
            <a:r>
              <a:rPr lang="en-US" sz="3800" dirty="0" smtClean="0"/>
              <a:t>You now know the basic steps to training a model!</a:t>
            </a:r>
            <a:endParaRPr lang="en-US" sz="3800" dirty="0"/>
          </a:p>
        </p:txBody>
      </p:sp>
      <p:sp>
        <p:nvSpPr>
          <p:cNvPr id="14" name="TextBox 13"/>
          <p:cNvSpPr txBox="1"/>
          <p:nvPr/>
        </p:nvSpPr>
        <p:spPr>
          <a:xfrm>
            <a:off x="1901090" y="4092354"/>
            <a:ext cx="5327843" cy="58477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But is your model any good?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4345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Example: </a:t>
            </a:r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631" b="116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783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Mounted cameras</a:t>
            </a:r>
          </a:p>
          <a:p>
            <a:r>
              <a:rPr lang="en-US" dirty="0" smtClean="0"/>
              <a:t>Use image features</a:t>
            </a:r>
          </a:p>
          <a:p>
            <a:endParaRPr lang="en-US" dirty="0" smtClean="0"/>
          </a:p>
          <a:p>
            <a:r>
              <a:rPr lang="en-US" dirty="0" smtClean="0"/>
              <a:t>Human demonstrations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f(</a:t>
            </a:r>
            <a:r>
              <a:rPr lang="en-US" dirty="0" err="1" smtClean="0"/>
              <a:t>x|w</a:t>
            </a:r>
            <a:r>
              <a:rPr lang="en-US" dirty="0" smtClean="0"/>
              <a:t>) = steering angle</a:t>
            </a:r>
          </a:p>
          <a:p>
            <a:r>
              <a:rPr lang="en-US" dirty="0" smtClean="0"/>
              <a:t>Learn on training set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30" y="1730829"/>
            <a:ext cx="2151741" cy="2151741"/>
          </a:xfrm>
          <a:prstGeom prst="rect">
            <a:avLst/>
          </a:prstGeom>
        </p:spPr>
      </p:pic>
      <p:pic>
        <p:nvPicPr>
          <p:cNvPr id="6" name="Picture 3" descr="C:\Documents and Settings\yyue\Desktop\male_user_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43" y="4699000"/>
            <a:ext cx="946605" cy="9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60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accurate model</a:t>
            </a:r>
          </a:p>
          <a:p>
            <a:endParaRPr lang="en-US" sz="4400" dirty="0"/>
          </a:p>
          <a:p>
            <a:r>
              <a:rPr lang="en-US" dirty="0" smtClean="0"/>
              <a:t>But crashed on live test!</a:t>
            </a:r>
            <a:endParaRPr lang="en-US" dirty="0"/>
          </a:p>
          <a:p>
            <a:endParaRPr lang="en-US" sz="4400" dirty="0" smtClean="0"/>
          </a:p>
          <a:p>
            <a:r>
              <a:rPr lang="en-US" dirty="0" smtClean="0"/>
              <a:t>Model w only cared about staying between two green patches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514" y="1803400"/>
            <a:ext cx="2293257" cy="2293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93727" y="457200"/>
            <a:ext cx="2705638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Overfitting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89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Error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21127"/>
            <a:ext cx="8229600" cy="4950699"/>
          </a:xfrm>
        </p:spPr>
        <p:txBody>
          <a:bodyPr>
            <a:normAutofit/>
          </a:bodyPr>
          <a:lstStyle/>
          <a:p>
            <a:r>
              <a:rPr lang="en-US" b="1" dirty="0" smtClean="0"/>
              <a:t>“True” distribution:</a:t>
            </a:r>
            <a:r>
              <a:rPr lang="en-US" dirty="0" smtClean="0"/>
              <a:t> P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endParaRPr lang="en-US" dirty="0" smtClean="0"/>
          </a:p>
          <a:p>
            <a:pPr lvl="1"/>
            <a:r>
              <a:rPr lang="en-US" dirty="0" smtClean="0"/>
              <a:t>Unknown to us</a:t>
            </a:r>
            <a:endParaRPr lang="en-US" dirty="0"/>
          </a:p>
          <a:p>
            <a:endParaRPr lang="en-US" sz="500" b="1" dirty="0" smtClean="0"/>
          </a:p>
          <a:p>
            <a:r>
              <a:rPr lang="en-US" b="1" dirty="0" smtClean="0"/>
              <a:t>Train:</a:t>
            </a:r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(x) = y </a:t>
            </a:r>
          </a:p>
          <a:p>
            <a:pPr lvl="1"/>
            <a:r>
              <a:rPr lang="en-US" dirty="0" smtClean="0"/>
              <a:t>Using training data: </a:t>
            </a:r>
          </a:p>
          <a:p>
            <a:pPr lvl="1"/>
            <a:r>
              <a:rPr lang="en-US" dirty="0" smtClean="0"/>
              <a:t>Sampled </a:t>
            </a:r>
            <a:r>
              <a:rPr lang="en-US" dirty="0"/>
              <a:t>from P(</a:t>
            </a:r>
            <a:r>
              <a:rPr lang="en-US" dirty="0" err="1"/>
              <a:t>x,y</a:t>
            </a:r>
            <a:r>
              <a:rPr lang="en-US" dirty="0" smtClean="0"/>
              <a:t>)</a:t>
            </a:r>
            <a:endParaRPr lang="en-US" dirty="0"/>
          </a:p>
          <a:p>
            <a:endParaRPr lang="en-US" sz="500" dirty="0" smtClean="0"/>
          </a:p>
          <a:p>
            <a:r>
              <a:rPr lang="en-US" b="1" dirty="0" smtClean="0"/>
              <a:t>Test Error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</a:p>
          <a:p>
            <a:endParaRPr lang="en-US" sz="4000" dirty="0"/>
          </a:p>
          <a:p>
            <a:r>
              <a:rPr lang="en-US" sz="2800" b="1" dirty="0" smtClean="0"/>
              <a:t>Overfitting:</a:t>
            </a:r>
            <a:r>
              <a:rPr lang="en-US" sz="2800" dirty="0" smtClean="0"/>
              <a:t> </a:t>
            </a:r>
            <a:r>
              <a:rPr lang="en-US" sz="2800" dirty="0" smtClean="0"/>
              <a:t>Test Error </a:t>
            </a:r>
            <a:r>
              <a:rPr lang="en-US" sz="2800" dirty="0" smtClean="0"/>
              <a:t>&gt; Training Error</a:t>
            </a:r>
          </a:p>
          <a:p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39862"/>
              </p:ext>
            </p:extLst>
          </p:nvPr>
        </p:nvGraphicFramePr>
        <p:xfrm>
          <a:off x="4578727" y="3230785"/>
          <a:ext cx="2140491" cy="67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4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8727" y="3230785"/>
                        <a:ext cx="2140491" cy="672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646358"/>
              </p:ext>
            </p:extLst>
          </p:nvPr>
        </p:nvGraphicFramePr>
        <p:xfrm>
          <a:off x="1401214" y="5013906"/>
          <a:ext cx="44973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5" name="Equation" r:id="rId5" imgW="1866900" imgH="241300" progId="Equation.3">
                  <p:embed/>
                </p:oleObj>
              </mc:Choice>
              <mc:Fallback>
                <p:oleObj name="Equation" r:id="rId5" imgW="1866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1214" y="5013906"/>
                        <a:ext cx="44973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597428" y="1695498"/>
            <a:ext cx="208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“All possible emails”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49828" y="4690740"/>
            <a:ext cx="1889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 Loss on </a:t>
            </a:r>
          </a:p>
          <a:p>
            <a:r>
              <a:rPr lang="en-US" dirty="0" smtClean="0"/>
              <a:t>all possible 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Test Error</a:t>
            </a:r>
            <a:r>
              <a:rPr lang="en-US" b="1" dirty="0" smtClean="0"/>
              <a:t>:</a:t>
            </a:r>
          </a:p>
          <a:p>
            <a:endParaRPr lang="en-US" sz="4400" b="1" dirty="0"/>
          </a:p>
          <a:p>
            <a:r>
              <a:rPr lang="en-US" b="1" dirty="0" smtClean="0"/>
              <a:t>Treat </a:t>
            </a:r>
            <a:r>
              <a:rPr lang="en-US" b="1" dirty="0" err="1" smtClean="0"/>
              <a:t>f</a:t>
            </a:r>
            <a:r>
              <a:rPr lang="en-US" b="1" baseline="-25000" dirty="0" err="1" smtClean="0"/>
              <a:t>S</a:t>
            </a:r>
            <a:r>
              <a:rPr lang="en-US" b="1" dirty="0" smtClean="0"/>
              <a:t> as random variable:</a:t>
            </a:r>
          </a:p>
          <a:p>
            <a:pPr marL="0" indent="0">
              <a:buNone/>
            </a:pPr>
            <a:endParaRPr lang="en-US" sz="6000" b="1" dirty="0" smtClean="0"/>
          </a:p>
          <a:p>
            <a:r>
              <a:rPr lang="en-US" b="1" dirty="0" smtClean="0"/>
              <a:t>Expected </a:t>
            </a:r>
            <a:r>
              <a:rPr lang="en-US" b="1" dirty="0" smtClean="0"/>
              <a:t>Test Error</a:t>
            </a:r>
            <a:r>
              <a:rPr lang="en-US" b="1" dirty="0" smtClean="0"/>
              <a:t>:</a:t>
            </a:r>
          </a:p>
          <a:p>
            <a:endParaRPr lang="en-US" b="1" dirty="0" smtClean="0"/>
          </a:p>
          <a:p>
            <a:pPr lvl="1"/>
            <a:endParaRPr lang="en-US" b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170066"/>
              </p:ext>
            </p:extLst>
          </p:nvPr>
        </p:nvGraphicFramePr>
        <p:xfrm>
          <a:off x="2018362" y="2256320"/>
          <a:ext cx="44973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" name="Equation" r:id="rId3" imgW="1866900" imgH="241300" progId="Equation.3">
                  <p:embed/>
                </p:oleObj>
              </mc:Choice>
              <mc:Fallback>
                <p:oleObj name="Equation" r:id="rId3" imgW="1866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8362" y="2256320"/>
                        <a:ext cx="44973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854483"/>
              </p:ext>
            </p:extLst>
          </p:nvPr>
        </p:nvGraphicFramePr>
        <p:xfrm>
          <a:off x="2018362" y="3667122"/>
          <a:ext cx="472916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4" name="Equation" r:id="rId5" imgW="2133600" imgH="393700" progId="Equation.3">
                  <p:embed/>
                </p:oleObj>
              </mc:Choice>
              <mc:Fallback>
                <p:oleObj name="Equation" r:id="rId5" imgW="2133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18362" y="3667122"/>
                        <a:ext cx="4729162" cy="874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416866"/>
              </p:ext>
            </p:extLst>
          </p:nvPr>
        </p:nvGraphicFramePr>
        <p:xfrm>
          <a:off x="2018362" y="5325649"/>
          <a:ext cx="60277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5" name="Equation" r:id="rId7" imgW="2501900" imgH="266700" progId="Equation.3">
                  <p:embed/>
                </p:oleObj>
              </mc:Choice>
              <mc:Fallback>
                <p:oleObj name="Equation" r:id="rId7" imgW="250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8362" y="5325649"/>
                        <a:ext cx="60277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895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54098"/>
            <a:ext cx="8229600" cy="3572065"/>
          </a:xfrm>
        </p:spPr>
        <p:txBody>
          <a:bodyPr/>
          <a:lstStyle/>
          <a:p>
            <a:r>
              <a:rPr lang="en-US" dirty="0" smtClean="0"/>
              <a:t>For squared error: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38574"/>
              </p:ext>
            </p:extLst>
          </p:nvPr>
        </p:nvGraphicFramePr>
        <p:xfrm>
          <a:off x="1562676" y="1599659"/>
          <a:ext cx="60277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0" name="Equation" r:id="rId3" imgW="2501900" imgH="266700" progId="Equation.3">
                  <p:embed/>
                </p:oleObj>
              </mc:Choice>
              <mc:Fallback>
                <p:oleObj name="Equation" r:id="rId3" imgW="2501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676" y="1599659"/>
                        <a:ext cx="6027738" cy="64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722499"/>
              </p:ext>
            </p:extLst>
          </p:nvPr>
        </p:nvGraphicFramePr>
        <p:xfrm>
          <a:off x="799793" y="3280592"/>
          <a:ext cx="7698343" cy="770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" name="Equation" r:id="rId5" imgW="3543300" imgH="355600" progId="Equation.3">
                  <p:embed/>
                </p:oleObj>
              </mc:Choice>
              <mc:Fallback>
                <p:oleObj name="Equation" r:id="rId5" imgW="3543300" imgH="355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9793" y="3280592"/>
                        <a:ext cx="7698343" cy="770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424140"/>
              </p:ext>
            </p:extLst>
          </p:nvPr>
        </p:nvGraphicFramePr>
        <p:xfrm>
          <a:off x="799793" y="4584587"/>
          <a:ext cx="23463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2" name="Equation" r:id="rId7" imgW="1079500" imgH="241300" progId="Equation.3">
                  <p:embed/>
                </p:oleObj>
              </mc:Choice>
              <mc:Fallback>
                <p:oleObj name="Equation" r:id="rId7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9793" y="4584587"/>
                        <a:ext cx="234632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9596" y="5347262"/>
            <a:ext cx="2376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“Average prediction”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1957857" y="5108462"/>
            <a:ext cx="0" cy="23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5205857" y="3107361"/>
            <a:ext cx="294417" cy="24758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4047" y="4610478"/>
            <a:ext cx="16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Variance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16200000">
            <a:off x="7395469" y="3660931"/>
            <a:ext cx="294417" cy="137906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45942" y="4603366"/>
            <a:ext cx="1211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Bias Term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1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_variance_points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7" y="917879"/>
            <a:ext cx="7442200" cy="4584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7521" y="269318"/>
            <a:ext cx="2692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Example P(</a:t>
            </a:r>
            <a:r>
              <a:rPr lang="en-US" sz="3200" dirty="0" err="1" smtClean="0"/>
              <a:t>x,y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522945" y="5590177"/>
            <a:ext cx="295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10504" y="2913794"/>
            <a:ext cx="30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636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63806"/>
          </a:xfrm>
        </p:spPr>
        <p:txBody>
          <a:bodyPr>
            <a:noAutofit/>
          </a:bodyPr>
          <a:lstStyle/>
          <a:p>
            <a:r>
              <a:rPr lang="en-US" dirty="0" smtClean="0"/>
              <a:t>Algorithms and statistics </a:t>
            </a:r>
          </a:p>
          <a:p>
            <a:pPr lvl="1"/>
            <a:r>
              <a:rPr lang="en-US" dirty="0" smtClean="0"/>
              <a:t>CS/CNS/EE/NB 154 or CS/CNS/EE 156a</a:t>
            </a:r>
            <a:endParaRPr lang="en-US" sz="1000" dirty="0"/>
          </a:p>
          <a:p>
            <a:r>
              <a:rPr lang="en-US" dirty="0" smtClean="0"/>
              <a:t>Calculus and algebra</a:t>
            </a:r>
          </a:p>
          <a:p>
            <a:pPr lvl="1"/>
            <a:r>
              <a:rPr lang="en-US" dirty="0" smtClean="0"/>
              <a:t>Comfort in mathematical reasoning</a:t>
            </a:r>
          </a:p>
          <a:p>
            <a:endParaRPr lang="en-US" sz="1000" dirty="0" smtClean="0"/>
          </a:p>
          <a:p>
            <a:r>
              <a:rPr lang="en-US" b="1" dirty="0" smtClean="0"/>
              <a:t>Do Homework 0!</a:t>
            </a:r>
          </a:p>
          <a:p>
            <a:pPr lvl="1"/>
            <a:r>
              <a:rPr lang="en-US" dirty="0" smtClean="0"/>
              <a:t>If you have a lot of trouble, consider dropping</a:t>
            </a:r>
          </a:p>
          <a:p>
            <a:pPr lvl="2"/>
            <a:r>
              <a:rPr lang="en-US" b="1" dirty="0" smtClean="0"/>
              <a:t>(especially underclassmen)</a:t>
            </a:r>
            <a:endParaRPr lang="en-US" dirty="0" smtClean="0"/>
          </a:p>
          <a:p>
            <a:pPr lvl="2"/>
            <a:r>
              <a:rPr lang="en-US" dirty="0" smtClean="0"/>
              <a:t>Take CS 156a next year first</a:t>
            </a:r>
            <a:endParaRPr lang="en-US" sz="1200" dirty="0"/>
          </a:p>
          <a:p>
            <a:pPr lvl="1"/>
            <a:r>
              <a:rPr lang="en-US" b="1" dirty="0" smtClean="0">
                <a:solidFill>
                  <a:srgbClr val="953735"/>
                </a:solidFill>
              </a:rPr>
              <a:t>If you plan to drop, do it early.</a:t>
            </a:r>
            <a:endParaRPr lang="en-US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6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_variance_sample_1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0" y="1111201"/>
            <a:ext cx="8186420" cy="50431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28482" y="598339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2920" y="3766855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2165" y="3894833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0708" y="738528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94394" y="262975"/>
            <a:ext cx="19810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f</a:t>
            </a:r>
            <a:r>
              <a:rPr lang="en-US" sz="3200" baseline="-25000" dirty="0" err="1" smtClean="0"/>
              <a:t>S</a:t>
            </a:r>
            <a:r>
              <a:rPr lang="en-US" sz="3200" dirty="0" smtClean="0"/>
              <a:t>(x) Linear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7454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_variance_sample_2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" y="1119272"/>
            <a:ext cx="8186420" cy="50431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28482" y="598339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2920" y="3766855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2165" y="3894833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0708" y="738528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11836" y="257547"/>
            <a:ext cx="26006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f</a:t>
            </a:r>
            <a:r>
              <a:rPr lang="en-US" sz="3200" baseline="-25000" dirty="0" err="1" smtClean="0"/>
              <a:t>S</a:t>
            </a:r>
            <a:r>
              <a:rPr lang="en-US" sz="3200" dirty="0" smtClean="0"/>
              <a:t>(x) Quadratic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7155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_variance_sample_3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6" y="1113254"/>
            <a:ext cx="8186420" cy="50431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28482" y="598339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2920" y="3766855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12165" y="3894833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0708" y="738528"/>
            <a:ext cx="4384235" cy="30161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48595" y="257547"/>
            <a:ext cx="18726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f</a:t>
            </a:r>
            <a:r>
              <a:rPr lang="en-US" sz="3200" baseline="-25000" dirty="0" err="1" smtClean="0"/>
              <a:t>S</a:t>
            </a:r>
            <a:r>
              <a:rPr lang="en-US" sz="3200" dirty="0" smtClean="0"/>
              <a:t>(x) Cubic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357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Bias-Variance Trade-off</a:t>
            </a:r>
            <a:endParaRPr lang="en-US" dirty="0"/>
          </a:p>
        </p:txBody>
      </p:sp>
      <p:pic>
        <p:nvPicPr>
          <p:cNvPr id="4" name="Picture 3" descr="bias_variance_2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1" y="1572062"/>
            <a:ext cx="8409940" cy="441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1408" y="4008527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2251408" y="4377859"/>
            <a:ext cx="512239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6931" y="3989839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1025037" y="4359171"/>
            <a:ext cx="490288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18991" y="4032195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5431230" y="4401527"/>
            <a:ext cx="175924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07636" y="4042623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3899047" y="4411955"/>
            <a:ext cx="496983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73724" y="3989839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8185963" y="4359171"/>
            <a:ext cx="421980" cy="43679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379" y="4005267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7150773" y="4374599"/>
            <a:ext cx="112418" cy="779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96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52" y="242073"/>
            <a:ext cx="8203548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Overfitting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Underfitting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0056"/>
          </a:xfrm>
        </p:spPr>
        <p:txBody>
          <a:bodyPr>
            <a:noAutofit/>
          </a:bodyPr>
          <a:lstStyle/>
          <a:p>
            <a:endParaRPr lang="en-US" sz="2000" dirty="0" smtClean="0"/>
          </a:p>
          <a:p>
            <a:endParaRPr lang="en-US" sz="2000" dirty="0"/>
          </a:p>
          <a:p>
            <a:r>
              <a:rPr lang="en-US" dirty="0" smtClean="0"/>
              <a:t>High variance implies </a:t>
            </a:r>
            <a:r>
              <a:rPr lang="en-US" b="1" dirty="0" err="1" smtClean="0"/>
              <a:t>overfitting</a:t>
            </a:r>
            <a:endParaRPr lang="en-US" dirty="0" smtClean="0"/>
          </a:p>
          <a:p>
            <a:pPr lvl="1"/>
            <a:r>
              <a:rPr lang="en-US" sz="2400" dirty="0" smtClean="0"/>
              <a:t>Model class unstable</a:t>
            </a:r>
          </a:p>
          <a:p>
            <a:pPr lvl="1"/>
            <a:r>
              <a:rPr lang="en-US" sz="2400" dirty="0" smtClean="0"/>
              <a:t>Variance increases with model complexity</a:t>
            </a:r>
          </a:p>
          <a:p>
            <a:pPr lvl="1"/>
            <a:r>
              <a:rPr lang="en-US" sz="2400" dirty="0" smtClean="0"/>
              <a:t>Variance reduces with more training data.</a:t>
            </a:r>
          </a:p>
          <a:p>
            <a:endParaRPr lang="en-US" sz="1000" dirty="0"/>
          </a:p>
          <a:p>
            <a:r>
              <a:rPr lang="en-US" dirty="0" smtClean="0"/>
              <a:t>High bias implies </a:t>
            </a:r>
            <a:r>
              <a:rPr lang="en-US" b="1" dirty="0" err="1" smtClean="0"/>
              <a:t>underfitting</a:t>
            </a:r>
            <a:endParaRPr lang="en-US" b="1" dirty="0" smtClean="0"/>
          </a:p>
          <a:p>
            <a:pPr lvl="1"/>
            <a:r>
              <a:rPr lang="en-US" sz="2400" dirty="0" smtClean="0"/>
              <a:t>Even with no variance, model class has high error</a:t>
            </a:r>
          </a:p>
          <a:p>
            <a:pPr lvl="1"/>
            <a:r>
              <a:rPr lang="en-US" sz="2400" dirty="0" smtClean="0"/>
              <a:t>Bias decreases with model complexity</a:t>
            </a:r>
          </a:p>
          <a:p>
            <a:pPr lvl="1"/>
            <a:r>
              <a:rPr lang="en-US" sz="2400" dirty="0" smtClean="0"/>
              <a:t>Independent of training data size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85" y="1252306"/>
            <a:ext cx="4187669" cy="10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61845"/>
            <a:ext cx="8229600" cy="3836051"/>
          </a:xfrm>
        </p:spPr>
        <p:txBody>
          <a:bodyPr>
            <a:normAutofit/>
          </a:bodyPr>
          <a:lstStyle/>
          <a:p>
            <a:r>
              <a:rPr lang="en-US" dirty="0" smtClean="0"/>
              <a:t>Finite training </a:t>
            </a:r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endParaRPr lang="en-US" sz="1600" dirty="0"/>
          </a:p>
          <a:p>
            <a:r>
              <a:rPr lang="en-US" dirty="0" smtClean="0"/>
              <a:t>Complex model classes </a:t>
            </a:r>
            <a:r>
              <a:rPr lang="en-US" dirty="0" err="1" smtClean="0"/>
              <a:t>overfit</a:t>
            </a:r>
            <a:endParaRPr lang="en-US" dirty="0" smtClean="0"/>
          </a:p>
          <a:p>
            <a:endParaRPr lang="en-US" sz="1600" dirty="0"/>
          </a:p>
          <a:p>
            <a:r>
              <a:rPr lang="en-US" dirty="0" smtClean="0"/>
              <a:t>Simple model classes </a:t>
            </a:r>
            <a:r>
              <a:rPr lang="en-US" dirty="0" err="1" smtClean="0"/>
              <a:t>underfit</a:t>
            </a:r>
            <a:endParaRPr lang="en-US" dirty="0" smtClean="0"/>
          </a:p>
          <a:p>
            <a:endParaRPr lang="en-US" sz="1600" dirty="0"/>
          </a:p>
          <a:p>
            <a:r>
              <a:rPr lang="en-US" b="1" dirty="0" smtClean="0"/>
              <a:t>Goal: </a:t>
            </a:r>
            <a:r>
              <a:rPr lang="en-US" dirty="0"/>
              <a:t>c</a:t>
            </a:r>
            <a:r>
              <a:rPr lang="en-US" dirty="0" smtClean="0"/>
              <a:t>hoose model class with the best generalization error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85" y="1252306"/>
            <a:ext cx="4187669" cy="1059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6051" y="2614337"/>
            <a:ext cx="6610513" cy="22159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But we can’t measure generalization error directly!</a:t>
            </a:r>
          </a:p>
          <a:p>
            <a:pPr algn="ctr"/>
            <a:endParaRPr lang="en-US" sz="1000" dirty="0" smtClean="0"/>
          </a:p>
          <a:p>
            <a:pPr algn="ctr"/>
            <a:r>
              <a:rPr lang="en-US" sz="3200" dirty="0" smtClean="0"/>
              <a:t>(We don’t have access to the whole distribution.)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554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5-Fold 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Split training data into 5 equal partitions</a:t>
            </a:r>
          </a:p>
          <a:p>
            <a:endParaRPr lang="en-US" sz="1000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Train on 4 partitions</a:t>
            </a:r>
          </a:p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Evaluate on 1 partition</a:t>
            </a:r>
          </a:p>
          <a:p>
            <a:endParaRPr lang="en-US" sz="1000" dirty="0"/>
          </a:p>
          <a:p>
            <a:r>
              <a:rPr lang="en-US" dirty="0" smtClean="0"/>
              <a:t>Allows re-using training data as test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4899" y="2060460"/>
            <a:ext cx="6642335" cy="205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060211" y="1673927"/>
            <a:ext cx="0" cy="631075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72407" y="1673927"/>
            <a:ext cx="0" cy="631075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99698" y="1673927"/>
            <a:ext cx="0" cy="631075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34080" y="1673927"/>
            <a:ext cx="0" cy="631075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86850" y="1673927"/>
            <a:ext cx="0" cy="631075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44389" y="1673927"/>
            <a:ext cx="0" cy="631075"/>
          </a:xfrm>
          <a:prstGeom prst="line">
            <a:avLst/>
          </a:prstGeom>
          <a:ln w="635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71923" y="2668037"/>
            <a:ext cx="17165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953735"/>
                </a:solidFill>
              </a:rPr>
              <a:t>Training Data</a:t>
            </a:r>
            <a:endParaRPr lang="en-US" sz="2200" dirty="0">
              <a:solidFill>
                <a:srgbClr val="953735"/>
              </a:solidFill>
            </a:endParaRPr>
          </a:p>
        </p:txBody>
      </p:sp>
      <p:sp>
        <p:nvSpPr>
          <p:cNvPr id="17" name="Left Brace 16"/>
          <p:cNvSpPr/>
          <p:nvPr/>
        </p:nvSpPr>
        <p:spPr>
          <a:xfrm rot="16200000">
            <a:off x="4309303" y="-837851"/>
            <a:ext cx="245942" cy="6744121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53735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34868" y="2061970"/>
            <a:ext cx="1273534" cy="2050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94900" y="2061970"/>
            <a:ext cx="1273534" cy="2050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79114" y="2060460"/>
            <a:ext cx="1273534" cy="2050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123361" y="2061970"/>
            <a:ext cx="1273534" cy="2050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463700" y="2060460"/>
            <a:ext cx="1273534" cy="2050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9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Pipeline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408036" y="1597742"/>
            <a:ext cx="2492477" cy="1532193"/>
            <a:chOff x="408036" y="1597742"/>
            <a:chExt cx="2492477" cy="1532193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0878056"/>
                </p:ext>
              </p:extLst>
            </p:nvPr>
          </p:nvGraphicFramePr>
          <p:xfrm>
            <a:off x="596661" y="1747683"/>
            <a:ext cx="2140491" cy="672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0" name="Equation" r:id="rId3" imgW="889000" imgH="279400" progId="Equation.3">
                    <p:embed/>
                  </p:oleObj>
                </mc:Choice>
                <mc:Fallback>
                  <p:oleObj name="Equation" r:id="rId3" imgW="889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6661" y="1747683"/>
                          <a:ext cx="2140491" cy="6727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753803" y="2557342"/>
              <a:ext cx="17165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Training Data</a:t>
              </a:r>
              <a:endParaRPr lang="en-US" sz="22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8036" y="1597742"/>
              <a:ext cx="2492477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185124" y="1597742"/>
            <a:ext cx="2845322" cy="1532193"/>
            <a:chOff x="3185124" y="1597742"/>
            <a:chExt cx="2845322" cy="153219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3863868"/>
                </p:ext>
              </p:extLst>
            </p:nvPr>
          </p:nvGraphicFramePr>
          <p:xfrm>
            <a:off x="3258360" y="1878549"/>
            <a:ext cx="2634571" cy="484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1" name="Equation" r:id="rId5" imgW="1244600" imgH="228600" progId="Equation.3">
                    <p:embed/>
                  </p:oleObj>
                </mc:Choice>
                <mc:Fallback>
                  <p:oleObj name="Equation" r:id="rId5" imgW="12446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58360" y="1878549"/>
                          <a:ext cx="2634571" cy="4845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3673415" y="2557342"/>
              <a:ext cx="19846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Model Class(</a:t>
              </a:r>
              <a:r>
                <a:rPr lang="en-US" sz="2200" dirty="0" err="1" smtClean="0"/>
                <a:t>es</a:t>
              </a:r>
              <a:r>
                <a:rPr lang="en-US" sz="2200" dirty="0" smtClean="0"/>
                <a:t>)</a:t>
              </a:r>
              <a:endParaRPr lang="en-US" sz="22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185124" y="1597742"/>
              <a:ext cx="2845322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325417" y="1596954"/>
            <a:ext cx="2474451" cy="1532193"/>
            <a:chOff x="6325417" y="1596954"/>
            <a:chExt cx="2474451" cy="153219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46048017"/>
                </p:ext>
              </p:extLst>
            </p:nvPr>
          </p:nvGraphicFramePr>
          <p:xfrm>
            <a:off x="6481872" y="1878549"/>
            <a:ext cx="2154129" cy="479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2" name="Equation" r:id="rId7" imgW="1028700" imgH="228600" progId="Equation.3">
                    <p:embed/>
                  </p:oleObj>
                </mc:Choice>
                <mc:Fallback>
                  <p:oleObj name="Equation" r:id="rId7" imgW="10287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81872" y="1878549"/>
                          <a:ext cx="2154129" cy="4795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718575" y="2557342"/>
              <a:ext cx="17360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Loss Function</a:t>
              </a:r>
              <a:endParaRPr lang="en-US" sz="22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325417" y="1596954"/>
              <a:ext cx="2474451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8735" y="3524763"/>
            <a:ext cx="4745533" cy="2661365"/>
            <a:chOff x="629437" y="3524763"/>
            <a:chExt cx="4745533" cy="2661365"/>
          </a:xfrm>
        </p:grpSpPr>
        <p:grpSp>
          <p:nvGrpSpPr>
            <p:cNvPr id="34" name="Group 33"/>
            <p:cNvGrpSpPr/>
            <p:nvPr/>
          </p:nvGrpSpPr>
          <p:grpSpPr>
            <a:xfrm>
              <a:off x="1055525" y="3904328"/>
              <a:ext cx="3372499" cy="386533"/>
              <a:chOff x="855372" y="4131991"/>
              <a:chExt cx="6712196" cy="63107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890060" y="4518524"/>
                <a:ext cx="6642335" cy="2050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855372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567568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194859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22924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88201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539550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890061" y="4520034"/>
                <a:ext cx="1273534" cy="2050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9266103"/>
                </p:ext>
              </p:extLst>
            </p:nvPr>
          </p:nvGraphicFramePr>
          <p:xfrm>
            <a:off x="960686" y="4463709"/>
            <a:ext cx="3105104" cy="854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603" name="Equation" r:id="rId9" imgW="1663700" imgH="457200" progId="Equation.3">
                    <p:embed/>
                  </p:oleObj>
                </mc:Choice>
                <mc:Fallback>
                  <p:oleObj name="Equation" r:id="rId9" imgW="16637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60686" y="4463709"/>
                          <a:ext cx="3105104" cy="8545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>
              <a:off x="960686" y="5453515"/>
              <a:ext cx="420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Cross Validation &amp; Model Selection</a:t>
              </a:r>
              <a:endParaRPr lang="en-US" sz="2200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29437" y="3524763"/>
              <a:ext cx="4745533" cy="26613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36969" y="3524763"/>
            <a:ext cx="1909102" cy="2661365"/>
            <a:chOff x="6005865" y="3524763"/>
            <a:chExt cx="1909102" cy="266136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1871" y="3875596"/>
              <a:ext cx="978071" cy="135188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539230" y="5453515"/>
              <a:ext cx="913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Profit!</a:t>
              </a:r>
              <a:endParaRPr lang="en-US" sz="22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005865" y="3524763"/>
              <a:ext cx="1909102" cy="26613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408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Beyond basic linear models</a:t>
            </a:r>
          </a:p>
          <a:p>
            <a:pPr lvl="1"/>
            <a:r>
              <a:rPr lang="en-US" dirty="0" smtClean="0"/>
              <a:t>Logistic Regression, </a:t>
            </a:r>
            <a:r>
              <a:rPr lang="en-US" dirty="0" err="1" smtClean="0"/>
              <a:t>Perceptrons</a:t>
            </a:r>
            <a:r>
              <a:rPr lang="en-US" dirty="0" smtClean="0"/>
              <a:t> &amp; SVMs</a:t>
            </a:r>
          </a:p>
          <a:p>
            <a:pPr lvl="1"/>
            <a:r>
              <a:rPr lang="en-US" dirty="0" smtClean="0"/>
              <a:t>Feed-Forward Neural Nets</a:t>
            </a:r>
            <a:endParaRPr lang="en-US" sz="1000" dirty="0"/>
          </a:p>
          <a:p>
            <a:r>
              <a:rPr lang="en-US" dirty="0" smtClean="0"/>
              <a:t>Different loss functions</a:t>
            </a:r>
            <a:endParaRPr lang="en-US" sz="1000" dirty="0"/>
          </a:p>
          <a:p>
            <a:r>
              <a:rPr lang="en-US" dirty="0" smtClean="0"/>
              <a:t>Different evaluation metrics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Recitation on Wednesday: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Linear Algebra, Vector Calculus &amp; Optimization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02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5618"/>
            <a:ext cx="8229600" cy="4912120"/>
          </a:xfrm>
        </p:spPr>
        <p:txBody>
          <a:bodyPr>
            <a:normAutofit/>
          </a:bodyPr>
          <a:lstStyle/>
          <a:p>
            <a:r>
              <a:rPr lang="en-US" dirty="0" smtClean="0"/>
              <a:t>5-6 </a:t>
            </a:r>
            <a:r>
              <a:rPr lang="en-US" dirty="0" err="1" smtClean="0"/>
              <a:t>Homeworks</a:t>
            </a:r>
            <a:r>
              <a:rPr lang="en-US" dirty="0" smtClean="0"/>
              <a:t>, 30-40% of final grade</a:t>
            </a:r>
          </a:p>
          <a:p>
            <a:pPr lvl="1"/>
            <a:r>
              <a:rPr lang="en-US" dirty="0" smtClean="0"/>
              <a:t>Due Tuesdays</a:t>
            </a:r>
          </a:p>
          <a:p>
            <a:pPr lvl="1"/>
            <a:r>
              <a:rPr lang="en-US" b="1" dirty="0" smtClean="0"/>
              <a:t>Homework 1 release next Monday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dirty="0" smtClean="0"/>
              <a:t>2-3 Mini-projects, 20-30% of final grade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r>
              <a:rPr lang="en-US" dirty="0" smtClean="0"/>
              <a:t>Final, 30-40% of final grade</a:t>
            </a:r>
          </a:p>
        </p:txBody>
      </p:sp>
    </p:spTree>
    <p:extLst>
      <p:ext uri="{BB962C8B-B14F-4D97-AF65-F5344CB8AC3E}">
        <p14:creationId xmlns:p14="http://schemas.microsoft.com/office/powerpoint/2010/main" val="226050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Etiquette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ask questions during lecture!</a:t>
            </a:r>
          </a:p>
          <a:p>
            <a:pPr lvl="1"/>
            <a:r>
              <a:rPr lang="en-US" dirty="0" smtClean="0"/>
              <a:t>I might defer some in interest of time</a:t>
            </a:r>
          </a:p>
          <a:p>
            <a:endParaRPr lang="en-US" dirty="0" smtClean="0"/>
          </a:p>
          <a:p>
            <a:r>
              <a:rPr lang="en-US" dirty="0" smtClean="0"/>
              <a:t>If you arrive late, or need to leave early, please do so quietly.</a:t>
            </a:r>
          </a:p>
          <a:p>
            <a:endParaRPr lang="en-US" dirty="0"/>
          </a:p>
          <a:p>
            <a:r>
              <a:rPr lang="en-US" dirty="0" smtClean="0"/>
              <a:t>Adhere to the Academic Integrity </a:t>
            </a:r>
          </a:p>
          <a:p>
            <a:pPr lvl="1"/>
            <a:r>
              <a:rPr lang="en-US" dirty="0" smtClean="0"/>
              <a:t>50ft policy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3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http://www.yisongyue.com/courses/cs155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Linked to from my website: </a:t>
            </a:r>
          </a:p>
          <a:p>
            <a:pPr lvl="1"/>
            <a:r>
              <a:rPr lang="en-US" dirty="0" smtClean="0">
                <a:hlinkClick r:id="rId3"/>
              </a:rPr>
              <a:t>http://www.yisongyue.com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Up-to-date office hours</a:t>
            </a:r>
          </a:p>
          <a:p>
            <a:r>
              <a:rPr lang="en-US" dirty="0" smtClean="0"/>
              <a:t>Lecture notes, additional reading, </a:t>
            </a:r>
            <a:r>
              <a:rPr lang="en-US" dirty="0" err="1" smtClean="0"/>
              <a:t>homeworks</a:t>
            </a:r>
            <a:r>
              <a:rPr lang="en-US" dirty="0" smtClean="0"/>
              <a:t>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5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5654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https://courses.caltech.edu/course/view.php?id=1787</a:t>
            </a:r>
            <a:endParaRPr lang="en-US" dirty="0" smtClean="0"/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dirty="0" smtClean="0"/>
              <a:t>Linked to from course website</a:t>
            </a:r>
          </a:p>
          <a:p>
            <a:endParaRPr lang="en-US" sz="2400" dirty="0"/>
          </a:p>
          <a:p>
            <a:r>
              <a:rPr lang="en-US" dirty="0" smtClean="0"/>
              <a:t>Forums &amp; Assignment Submission</a:t>
            </a:r>
          </a:p>
          <a:p>
            <a:endParaRPr lang="en-US" sz="2400" dirty="0"/>
          </a:p>
          <a:p>
            <a:r>
              <a:rPr lang="en-US" dirty="0" smtClean="0"/>
              <a:t>Requires Enrollment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4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my first time teaching a course…. </a:t>
            </a:r>
            <a:r>
              <a:rPr lang="en-US" dirty="0"/>
              <a:t>e</a:t>
            </a:r>
            <a:r>
              <a:rPr lang="en-US" dirty="0" smtClean="0"/>
              <a:t>ver.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Please be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331521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1706</Words>
  <Application>Microsoft Macintosh PowerPoint</Application>
  <PresentationFormat>On-screen Show (4:3)</PresentationFormat>
  <Paragraphs>481</Paragraphs>
  <Slides>48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Office Theme</vt:lpstr>
      <vt:lpstr>Equation</vt:lpstr>
      <vt:lpstr>Machine Learning &amp; Data Mining CS/CNS/EE 155</vt:lpstr>
      <vt:lpstr>Course Info</vt:lpstr>
      <vt:lpstr>Staff</vt:lpstr>
      <vt:lpstr>Course Prerequisites</vt:lpstr>
      <vt:lpstr>Course Breakdown</vt:lpstr>
      <vt:lpstr>Course Etiquette</vt:lpstr>
      <vt:lpstr>Course Website</vt:lpstr>
      <vt:lpstr>Moodle</vt:lpstr>
      <vt:lpstr>Caveats</vt:lpstr>
      <vt:lpstr>Machine Learning &amp; Data Mining</vt:lpstr>
      <vt:lpstr>Machine Learning vs Data Mining</vt:lpstr>
      <vt:lpstr>Course Outline</vt:lpstr>
      <vt:lpstr>Example: Spam Filtering</vt:lpstr>
      <vt:lpstr>Why is Spam Filtering Hard?</vt:lpstr>
      <vt:lpstr>Machine Learning to the Rescue!</vt:lpstr>
      <vt:lpstr>Bag of Words Representation</vt:lpstr>
      <vt:lpstr>Linear Models</vt:lpstr>
      <vt:lpstr>Learning Goal</vt:lpstr>
      <vt:lpstr>Linear Models</vt:lpstr>
      <vt:lpstr>Two Basic ML Problems</vt:lpstr>
      <vt:lpstr>Learning Goal</vt:lpstr>
      <vt:lpstr>Formal Definitions</vt:lpstr>
      <vt:lpstr>Basic Recipe</vt:lpstr>
      <vt:lpstr>Loss Function</vt:lpstr>
      <vt:lpstr>PowerPoint Presentation</vt:lpstr>
      <vt:lpstr>Learning Goal</vt:lpstr>
      <vt:lpstr>Learning Algorithm</vt:lpstr>
      <vt:lpstr>Gradient Review</vt:lpstr>
      <vt:lpstr>PowerPoint Presentation</vt:lpstr>
      <vt:lpstr>0/1 Loss is Intractable</vt:lpstr>
      <vt:lpstr>Recap: Two Basic ML Problems</vt:lpstr>
      <vt:lpstr>Recap: Basic Recipe</vt:lpstr>
      <vt:lpstr>Example: Self-Driving Cars</vt:lpstr>
      <vt:lpstr>Basic Setup</vt:lpstr>
      <vt:lpstr>Result? </vt:lpstr>
      <vt:lpstr>Test Error</vt:lpstr>
      <vt:lpstr>Test Error</vt:lpstr>
      <vt:lpstr>Bias-Variance Decomposition</vt:lpstr>
      <vt:lpstr>PowerPoint Presentation</vt:lpstr>
      <vt:lpstr>PowerPoint Presentation</vt:lpstr>
      <vt:lpstr>PowerPoint Presentation</vt:lpstr>
      <vt:lpstr>PowerPoint Presentation</vt:lpstr>
      <vt:lpstr>Bias-Variance Trade-off</vt:lpstr>
      <vt:lpstr>Overfitting vs Underfitting  </vt:lpstr>
      <vt:lpstr>Model Selection</vt:lpstr>
      <vt:lpstr>5-Fold Cross Validation</vt:lpstr>
      <vt:lpstr>Complete Pipeline</vt:lpstr>
      <vt:lpstr>Next Lecture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227</cp:revision>
  <dcterms:created xsi:type="dcterms:W3CDTF">2015-01-06T05:34:21Z</dcterms:created>
  <dcterms:modified xsi:type="dcterms:W3CDTF">2015-01-07T00:05:27Z</dcterms:modified>
</cp:coreProperties>
</file>